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8" r:id="rId4"/>
    <p:sldId id="272" r:id="rId5"/>
    <p:sldId id="261" r:id="rId6"/>
    <p:sldId id="273" r:id="rId7"/>
    <p:sldId id="267" r:id="rId8"/>
    <p:sldId id="279" r:id="rId9"/>
    <p:sldId id="268" r:id="rId10"/>
    <p:sldId id="286" r:id="rId11"/>
    <p:sldId id="266" r:id="rId12"/>
    <p:sldId id="274" r:id="rId13"/>
    <p:sldId id="285" r:id="rId14"/>
    <p:sldId id="284" r:id="rId15"/>
    <p:sldId id="280" r:id="rId16"/>
    <p:sldId id="281" r:id="rId17"/>
    <p:sldId id="259" r:id="rId18"/>
    <p:sldId id="295" r:id="rId19"/>
    <p:sldId id="294" r:id="rId20"/>
    <p:sldId id="292" r:id="rId21"/>
    <p:sldId id="287" r:id="rId22"/>
    <p:sldId id="260" r:id="rId23"/>
    <p:sldId id="263" r:id="rId24"/>
    <p:sldId id="276" r:id="rId25"/>
    <p:sldId id="265" r:id="rId26"/>
    <p:sldId id="264" r:id="rId27"/>
    <p:sldId id="278" r:id="rId28"/>
    <p:sldId id="288" r:id="rId29"/>
    <p:sldId id="289" r:id="rId30"/>
    <p:sldId id="290" r:id="rId31"/>
    <p:sldId id="291" r:id="rId32"/>
    <p:sldId id="296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510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1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96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13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647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13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9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1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48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83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14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1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27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53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1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0485-1330-40B2-AA89-50ED9B0D6039}" type="datetimeFigureOut">
              <a:rPr lang="ru-RU" smtClean="0"/>
              <a:t>22.11.2018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F4A8CCB-E289-4914-8B1A-ECC762BA57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05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923" y="37472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Современные подходы к разработке дополнительных общеобразовательных общеразвивающих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924" y="5937661"/>
            <a:ext cx="8911687" cy="38001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семинар для старших воспитателей МБДОУ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22 ноября 2018 года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55" y="2118755"/>
            <a:ext cx="3701019" cy="370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403" y="339102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Особенности дополнительного образования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1628" y="1848592"/>
            <a:ext cx="8915400" cy="425532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Организация </a:t>
            </a:r>
            <a:r>
              <a:rPr lang="ru-RU" sz="2800" b="1" dirty="0"/>
              <a:t>дополнительных образовательных услуг в детском саду осуществляется в форме кружков, секций, студий, клубов. </a:t>
            </a:r>
            <a:endParaRPr lang="ru-RU" sz="2800" b="1" dirty="0" smtClean="0"/>
          </a:p>
          <a:p>
            <a:r>
              <a:rPr lang="ru-RU" sz="2800" b="1" dirty="0" smtClean="0"/>
              <a:t>Их </a:t>
            </a:r>
            <a:r>
              <a:rPr lang="ru-RU" sz="2800" b="1" dirty="0"/>
              <a:t>работа планируется по тематическим разделам основной программы ДОУ. </a:t>
            </a:r>
            <a:endParaRPr lang="ru-RU" sz="2800" b="1" dirty="0" smtClean="0"/>
          </a:p>
          <a:p>
            <a:r>
              <a:rPr lang="ru-RU" sz="2800" b="1" dirty="0" smtClean="0"/>
              <a:t>Таким </a:t>
            </a:r>
            <a:r>
              <a:rPr lang="ru-RU" sz="2800" b="1" dirty="0"/>
              <a:t>образом, закрепляют и расширяют полученные в рамках обязательных занятий знания, умения и навыки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4846" y="244099"/>
            <a:ext cx="230448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63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426" y="255975"/>
            <a:ext cx="10153402" cy="128089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Нормативно-правовые </a:t>
            </a:r>
            <a:r>
              <a:rPr lang="ru-RU" sz="4000" b="1" dirty="0">
                <a:solidFill>
                  <a:srgbClr val="C00000"/>
                </a:solidFill>
              </a:rPr>
              <a:t>основания разработки образовательной программы</a:t>
            </a:r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790" y="1536865"/>
            <a:ext cx="10055822" cy="5006439"/>
          </a:xfrm>
        </p:spPr>
        <p:txBody>
          <a:bodyPr>
            <a:normAutofit fontScale="92500" lnSpcReduction="10000"/>
          </a:bodyPr>
          <a:lstStyle/>
          <a:p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Федеральный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закон от 29.12.2012 N 273-ФЗ"Об образовании в Российской Федерации"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Государственная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программа Российской Федерации «Развитие образования» на 2013-2020 годы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Концепция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развития дополнительного образования детей от 4 сентября 2014 г. № 1726-р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образования и науки Российской Федерации от 29 августа 2013 г. № 1008 «Об утверждении порядка организации и осуществления образовательной деятельности по дополнительным общеобразовательным программам»</a:t>
            </a:r>
            <a:b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120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804" y="362853"/>
            <a:ext cx="9818316" cy="139469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Федеральный </a:t>
            </a:r>
            <a:r>
              <a:rPr lang="ru-RU" sz="3200" b="1" dirty="0">
                <a:solidFill>
                  <a:srgbClr val="C00000"/>
                </a:solidFill>
              </a:rPr>
              <a:t>Закон «Об Образовании в РФ». </a:t>
            </a:r>
            <a:r>
              <a:rPr lang="ru-RU" sz="2000" b="1" dirty="0">
                <a:solidFill>
                  <a:srgbClr val="C00000"/>
                </a:solidFill>
              </a:rPr>
              <a:t>Глава 10. </a:t>
            </a:r>
            <a:r>
              <a:rPr lang="ru-RU" sz="3200" b="1" dirty="0" smtClean="0">
                <a:solidFill>
                  <a:srgbClr val="C00000"/>
                </a:solidFill>
              </a:rPr>
              <a:t>Дополнительное образование.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Статья </a:t>
            </a:r>
            <a:r>
              <a:rPr lang="ru-RU" sz="2000" b="1" dirty="0">
                <a:solidFill>
                  <a:srgbClr val="C00000"/>
                </a:solidFill>
              </a:rPr>
              <a:t>75.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285" y="1896092"/>
            <a:ext cx="10628415" cy="4825341"/>
          </a:xfrm>
        </p:spPr>
        <p:txBody>
          <a:bodyPr>
            <a:normAutofit/>
          </a:bodyPr>
          <a:lstStyle/>
          <a:p>
            <a:r>
              <a:rPr lang="ru-RU" b="1" dirty="0" smtClean="0"/>
              <a:t>п</a:t>
            </a:r>
            <a:r>
              <a:rPr lang="ru-RU" b="1" dirty="0"/>
              <a:t>. 1.</a:t>
            </a:r>
            <a:r>
              <a:rPr lang="ru-RU" dirty="0"/>
              <a:t> </a:t>
            </a:r>
            <a:r>
              <a:rPr lang="ru-RU" b="1" dirty="0"/>
              <a:t>Дополнительное образование детей и взрослых направлено на формирование и </a:t>
            </a:r>
            <a:r>
              <a:rPr lang="ru-RU" b="1" dirty="0">
                <a:solidFill>
                  <a:srgbClr val="0070C0"/>
                </a:solidFill>
              </a:rPr>
              <a:t>развитие творческих способностей детей </a:t>
            </a:r>
            <a:r>
              <a:rPr lang="ru-RU" b="1" dirty="0"/>
              <a:t>и взрослых, </a:t>
            </a:r>
            <a:r>
              <a:rPr lang="ru-RU" b="1" dirty="0">
                <a:solidFill>
                  <a:srgbClr val="0070C0"/>
                </a:solidFill>
              </a:rPr>
              <a:t>удовлетворение их индивидуальных потребностей в интеллектуальном, нравственном и физическом совершенствовании, формировании культуры здорового и безопасного образа жизни, укрепления здоровья, а так же на организацию их свободного времени</a:t>
            </a:r>
            <a:r>
              <a:rPr lang="ru-RU" b="1" dirty="0"/>
              <a:t>. Дополнительное образование детей обеспечивает их адаптацию к жизни в обществе, профессиональную ориентацию, а также выявление и поддержку детей, проявивших выдающиеся способности.</a:t>
            </a:r>
            <a:endParaRPr lang="ru-RU" dirty="0"/>
          </a:p>
          <a:p>
            <a:r>
              <a:rPr lang="ru-RU" b="1" dirty="0">
                <a:solidFill>
                  <a:srgbClr val="0070C0"/>
                </a:solidFill>
              </a:rPr>
              <a:t>Дополнительные общеобразовательные программы для </a:t>
            </a:r>
            <a:r>
              <a:rPr lang="ru-RU" b="1" dirty="0" smtClean="0">
                <a:solidFill>
                  <a:srgbClr val="0070C0"/>
                </a:solidFill>
              </a:rPr>
              <a:t>детей должны </a:t>
            </a:r>
            <a:r>
              <a:rPr lang="ru-RU" b="1" dirty="0">
                <a:solidFill>
                  <a:srgbClr val="0070C0"/>
                </a:solidFill>
              </a:rPr>
              <a:t>учитывать возрастные и индивидуальные </a:t>
            </a:r>
            <a:r>
              <a:rPr lang="ru-RU" b="1" dirty="0" smtClean="0">
                <a:solidFill>
                  <a:srgbClr val="0070C0"/>
                </a:solidFill>
              </a:rPr>
              <a:t>особенности </a:t>
            </a:r>
            <a:r>
              <a:rPr lang="ru-RU" b="1" dirty="0" smtClean="0"/>
              <a:t>детей</a:t>
            </a:r>
            <a:r>
              <a:rPr lang="ru-RU" b="1" dirty="0"/>
              <a:t>.</a:t>
            </a:r>
            <a:endParaRPr lang="ru-RU" dirty="0"/>
          </a:p>
          <a:p>
            <a:r>
              <a:rPr lang="ru-RU" b="1" dirty="0"/>
              <a:t>п.4. </a:t>
            </a:r>
            <a:r>
              <a:rPr lang="ru-RU" b="1" dirty="0">
                <a:solidFill>
                  <a:srgbClr val="0070C0"/>
                </a:solidFill>
              </a:rPr>
              <a:t>Содержание дополнительных образовательных программ </a:t>
            </a:r>
            <a:r>
              <a:rPr lang="ru-RU" b="1" dirty="0" smtClean="0">
                <a:solidFill>
                  <a:srgbClr val="0070C0"/>
                </a:solidFill>
              </a:rPr>
              <a:t>и сроки </a:t>
            </a:r>
            <a:r>
              <a:rPr lang="ru-RU" b="1" dirty="0">
                <a:solidFill>
                  <a:srgbClr val="0070C0"/>
                </a:solidFill>
              </a:rPr>
              <a:t>обучения по ним определяются образовательной </a:t>
            </a:r>
            <a:r>
              <a:rPr lang="ru-RU" b="1" dirty="0" smtClean="0">
                <a:solidFill>
                  <a:srgbClr val="0070C0"/>
                </a:solidFill>
              </a:rPr>
              <a:t>программой</a:t>
            </a:r>
            <a:r>
              <a:rPr lang="ru-RU" b="1" dirty="0">
                <a:solidFill>
                  <a:srgbClr val="0070C0"/>
                </a:solidFill>
              </a:rPr>
              <a:t>, разработанной и утверждённой организацией, </a:t>
            </a:r>
            <a:r>
              <a:rPr lang="ru-RU" b="1" dirty="0" smtClean="0">
                <a:solidFill>
                  <a:srgbClr val="0070C0"/>
                </a:solidFill>
              </a:rPr>
              <a:t>осуществляющей </a:t>
            </a:r>
            <a:r>
              <a:rPr lang="ru-RU" b="1" dirty="0">
                <a:solidFill>
                  <a:srgbClr val="0070C0"/>
                </a:solidFill>
              </a:rPr>
              <a:t>образовательную </a:t>
            </a:r>
            <a:r>
              <a:rPr lang="ru-RU" b="1" dirty="0" smtClean="0">
                <a:solidFill>
                  <a:srgbClr val="0070C0"/>
                </a:solidFill>
              </a:rPr>
              <a:t>деятельность</a:t>
            </a:r>
            <a:r>
              <a:rPr lang="ru-RU" b="1" dirty="0"/>
              <a:t>. </a:t>
            </a:r>
            <a:r>
              <a:rPr lang="ru-RU" b="1" dirty="0">
                <a:solidFill>
                  <a:srgbClr val="0070C0"/>
                </a:solidFill>
              </a:rPr>
              <a:t>Содержание </a:t>
            </a:r>
            <a:r>
              <a:rPr lang="ru-RU" b="1" dirty="0" smtClean="0">
                <a:solidFill>
                  <a:srgbClr val="0070C0"/>
                </a:solidFill>
              </a:rPr>
              <a:t>дополнительных </a:t>
            </a:r>
            <a:r>
              <a:rPr lang="ru-RU" b="1" dirty="0">
                <a:solidFill>
                  <a:srgbClr val="0070C0"/>
                </a:solidFill>
              </a:rPr>
              <a:t>программ определяется образовательной программой</a:t>
            </a:r>
            <a:r>
              <a:rPr lang="ru-RU" b="1" dirty="0" smtClean="0">
                <a:solidFill>
                  <a:srgbClr val="0070C0"/>
                </a:solidFill>
              </a:rPr>
              <a:t>, разработанной </a:t>
            </a:r>
            <a:r>
              <a:rPr lang="ru-RU" b="1" dirty="0">
                <a:solidFill>
                  <a:srgbClr val="0070C0"/>
                </a:solidFill>
              </a:rPr>
              <a:t>и утвержденной организацией</a:t>
            </a:r>
            <a:r>
              <a:rPr lang="ru-RU" b="1" dirty="0"/>
              <a:t>, </a:t>
            </a:r>
            <a:r>
              <a:rPr lang="ru-RU" b="1" dirty="0" smtClean="0"/>
              <a:t>осуществляющей образовательную </a:t>
            </a:r>
            <a:r>
              <a:rPr lang="ru-RU" b="1" dirty="0"/>
              <a:t>деятельность, в соответствии с </a:t>
            </a:r>
            <a:r>
              <a:rPr lang="ru-RU" b="1" dirty="0" smtClean="0"/>
              <a:t>федеральными </a:t>
            </a:r>
            <a:r>
              <a:rPr lang="ru-RU" b="1" dirty="0"/>
              <a:t>государственными стандартами.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22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045" y="410355"/>
            <a:ext cx="10272156" cy="955308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Дополнительное образование в ДОУ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2200" b="1" dirty="0" smtClean="0">
                <a:solidFill>
                  <a:srgbClr val="C00000"/>
                </a:solidFill>
              </a:rPr>
              <a:t>статья </a:t>
            </a:r>
            <a:r>
              <a:rPr lang="ru-RU" sz="2200" b="1" dirty="0">
                <a:solidFill>
                  <a:srgbClr val="C00000"/>
                </a:solidFill>
              </a:rPr>
              <a:t>45 Закона «Об </a:t>
            </a:r>
            <a:r>
              <a:rPr lang="ru-RU" sz="2200" b="1" dirty="0" smtClean="0">
                <a:solidFill>
                  <a:srgbClr val="C00000"/>
                </a:solidFill>
              </a:rPr>
              <a:t>образовании в РФ»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89" y="1524056"/>
            <a:ext cx="8051471" cy="53339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образовательные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учреждения вправе оказывать населению, предприятиям, учреждениям и организациям платные дополнительные образовательные услуги, не предусмотренные соответствующими образовательными программами и государственными образовательными стандартами.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этом платные образовательные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услуги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не могут быть оказаны вместо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образовательной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деятельности,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финансируемой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счет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средств бюджета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pic>
        <p:nvPicPr>
          <p:cNvPr id="4" name="Picture 4" descr="C:\Users\Andrey Furletov\Desktop\P_20170421_154900.jpg"/>
          <p:cNvPicPr>
            <a:picLocks noChangeAspect="1" noChangeArrowheads="1"/>
          </p:cNvPicPr>
          <p:nvPr/>
        </p:nvPicPr>
        <p:blipFill rotWithShape="1">
          <a:blip r:embed="rId2" cstate="print"/>
          <a:srcRect l="22215"/>
          <a:stretch/>
        </p:blipFill>
        <p:spPr bwMode="auto">
          <a:xfrm>
            <a:off x="8087096" y="3403494"/>
            <a:ext cx="3954484" cy="3234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07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2529" y="1441863"/>
            <a:ext cx="10628415" cy="587333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Набор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дополнительных услуг в каждом учреждении индивидуален.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Особенностью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современного рынка образовательных услуг дошкольного образовательного учреждения является оказание дополнительных платных образовательных услуг.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платным образовательным услугам относятся те услуги, которые не включаются в базисный план дошкольного образовательного учреждения, не финансируются городским или федеральным бюджетом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Такие услуги предоставляются только по запросу, по желанию родителей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615044" y="160973"/>
            <a:ext cx="9247535" cy="1280890"/>
          </a:xfrm>
        </p:spPr>
        <p:txBody>
          <a:bodyPr>
            <a:normAutofit fontScale="90000"/>
          </a:bodyPr>
          <a:lstStyle/>
          <a:p>
            <a:pPr>
              <a:lnSpc>
                <a:spcPts val="35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Дополнительное образование в ДОУ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                              </a:t>
            </a:r>
            <a:r>
              <a:rPr lang="ru-RU" sz="2200" b="1" dirty="0" smtClean="0">
                <a:solidFill>
                  <a:srgbClr val="C00000"/>
                </a:solidFill>
              </a:rPr>
              <a:t>статья </a:t>
            </a:r>
            <a:r>
              <a:rPr lang="ru-RU" sz="2200" b="1" dirty="0">
                <a:solidFill>
                  <a:srgbClr val="C00000"/>
                </a:solidFill>
              </a:rPr>
              <a:t>45 Закона «Об </a:t>
            </a:r>
            <a:r>
              <a:rPr lang="ru-RU" sz="2200" b="1" dirty="0" smtClean="0">
                <a:solidFill>
                  <a:srgbClr val="C00000"/>
                </a:solidFill>
              </a:rPr>
              <a:t>образовании в РФ»</a:t>
            </a:r>
            <a:endParaRPr lang="ru-RU" sz="2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62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3" y="71716"/>
            <a:ext cx="2305517" cy="2305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95" y="172848"/>
            <a:ext cx="8657111" cy="12759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Организация дополнительного образования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(приказ от 29 августа 2013 г. № 1008)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9815" y="2133599"/>
            <a:ext cx="8915400" cy="456408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Занятия в объединениях могут проводиться по дополнительным общеобразовательным программам различной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направленности: 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Технической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Естественнонаучной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физкультурно-спортивной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Художественной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Туристско-краеведческой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Социально-педагогической</a:t>
            </a:r>
            <a:endParaRPr lang="ru-RU" sz="2400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3" descr="C:\Users\Гелена\Desktop\экономика\DSCF8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83738" y="2809251"/>
            <a:ext cx="302433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4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3" y="71716"/>
            <a:ext cx="2305517" cy="2305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95" y="172848"/>
            <a:ext cx="8657111" cy="127594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Организация дополнительного образования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(приказ от 29 августа 2013 г. № 1008)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298" y="1652648"/>
            <a:ext cx="7559902" cy="506565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Допускается сочетание различных форм получения образования и форм обучения</a:t>
            </a:r>
            <a:r>
              <a:rPr lang="ru-RU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Формы обучения по дополнительным общеобразовательным программам определяются организацией, осуществляющей образовательную деятельность, самостоятельно, если иное не установлено законодательством Российской Федерации</a:t>
            </a:r>
            <a:r>
              <a:rPr lang="ru-RU" sz="2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 реализации дополнительных общеобразовательных программ могут предусматриваться как аудиторные, так и внеаудиторные (самостоятельные) занятия, которые проводятся по группам или индивидуально.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 descr="Ð£Ð²ÐµÐ»Ð¸ÑÐ¸ÑÑ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" r="5433"/>
          <a:stretch/>
        </p:blipFill>
        <p:spPr bwMode="auto">
          <a:xfrm>
            <a:off x="7823200" y="3144330"/>
            <a:ext cx="4368800" cy="344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1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268" y="149096"/>
            <a:ext cx="2305517" cy="230551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168" y="327226"/>
            <a:ext cx="8657111" cy="129969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Организация дополнительного образования </a:t>
            </a:r>
            <a:r>
              <a:rPr lang="ru-RU" sz="2000" b="1" dirty="0" smtClean="0">
                <a:solidFill>
                  <a:srgbClr val="C00000"/>
                </a:solidFill>
              </a:rPr>
              <a:t>(приказ от </a:t>
            </a:r>
            <a:r>
              <a:rPr lang="ru-RU" sz="2000" b="1" dirty="0">
                <a:solidFill>
                  <a:srgbClr val="C00000"/>
                </a:solidFill>
              </a:rPr>
              <a:t>29 августа 2013 г. № </a:t>
            </a:r>
            <a:r>
              <a:rPr lang="ru-RU" sz="2000" b="1" dirty="0" smtClean="0">
                <a:solidFill>
                  <a:srgbClr val="C00000"/>
                </a:solidFill>
              </a:rPr>
              <a:t>1008)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6275" y="1805050"/>
            <a:ext cx="10640291" cy="5052950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Занятия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объединениях могут проводиться по группам, индивидуально или всем составом объединения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Количество 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учащихся в объединении, их возрастные категории, а также продолжительность учебных занятий в объединении зависят от направленности дополнительных общеобразовательных программ и </a:t>
            </a:r>
            <a:r>
              <a:rPr lang="ru-RU" sz="2600" b="1" dirty="0">
                <a:solidFill>
                  <a:srgbClr val="0070C0"/>
                </a:solidFill>
              </a:rPr>
              <a:t>определяются локальным нормативным актом организации,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осуществляющей образовательную деятельность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Каждый учащийся имеет право заниматься в нескольких объединениях, менять их</a:t>
            </a:r>
            <a:r>
              <a:rPr lang="ru-RU" sz="2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71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22034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Санитарные требования к организации дополнительного образования в ДОУ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046" y="1812966"/>
            <a:ext cx="6447910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Дополнительные занятия проводятся во второй половине дня, не занимая время, отведенное на прогулку и дневной сон.</a:t>
            </a:r>
            <a:endParaRPr lang="ru-RU" sz="2400" dirty="0"/>
          </a:p>
          <a:p>
            <a:r>
              <a:rPr lang="ru-RU" sz="2400" b="1" dirty="0"/>
              <a:t>Для детей 4 года жизни – не чаще 1 раза в неделю, не более 15 минут</a:t>
            </a:r>
            <a:endParaRPr lang="ru-RU" sz="2400" dirty="0"/>
          </a:p>
          <a:p>
            <a:r>
              <a:rPr lang="ru-RU" sz="2400" b="1" dirty="0"/>
              <a:t>для детей 5 года жизни – не чаще 2 раз в неделю, не более 20 минут</a:t>
            </a:r>
            <a:endParaRPr lang="ru-RU" sz="2400" dirty="0"/>
          </a:p>
          <a:p>
            <a:r>
              <a:rPr lang="ru-RU" sz="2400" b="1" dirty="0"/>
              <a:t>для детей 6 года жизни – не чаще 2 раз в неделю, не более 25 минут</a:t>
            </a:r>
            <a:endParaRPr lang="ru-RU" sz="2400" dirty="0"/>
          </a:p>
          <a:p>
            <a:r>
              <a:rPr lang="ru-RU" sz="2400" b="1" dirty="0"/>
              <a:t>для детей 7 года жизни – не чаще 3 раз в неделю, не более 30 минут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11266" name="Picture 2" descr="Ð£Ð²ÐµÐ»Ð¸ÑÐ¸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2" y="3202116"/>
            <a:ext cx="4423765" cy="33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04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220348"/>
            <a:ext cx="10617199" cy="922652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b="1" dirty="0">
                <a:solidFill>
                  <a:srgbClr val="C00000"/>
                </a:solidFill>
              </a:rPr>
              <a:t>Нормативная база </a:t>
            </a:r>
            <a:r>
              <a:rPr lang="ru-RU" b="1" dirty="0" smtClean="0">
                <a:solidFill>
                  <a:srgbClr val="C00000"/>
                </a:solidFill>
              </a:rPr>
              <a:t>МБОУ №   по </a:t>
            </a:r>
            <a:r>
              <a:rPr lang="ru-RU" b="1" dirty="0">
                <a:solidFill>
                  <a:srgbClr val="C00000"/>
                </a:solidFill>
              </a:rPr>
              <a:t>организации дополнительного образования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456" y="1285833"/>
            <a:ext cx="11606944" cy="5394367"/>
          </a:xfrm>
        </p:spPr>
        <p:txBody>
          <a:bodyPr>
            <a:noAutofit/>
          </a:bodyPr>
          <a:lstStyle/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об утверждении преподавательского состава по осуществлению дополнительных образовательных услуг от 03.09.18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об утверждении положения об оказании бесплатных образовательных услуг от 28.08.18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 утверждении программ кружковой работы  от 01.09.18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 утверждении положения о кружковой работе от 04.09.18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 утверждении отчётности по результатам дополнительной деятельности от 06.09.18</a:t>
            </a:r>
          </a:p>
          <a:p>
            <a:pPr>
              <a:lnSpc>
                <a:spcPts val="2000"/>
              </a:lnSpc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Приказ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 утверждении сетки дополнительного образования на 2018-2019 учебный год от 01.09.18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 об организации дополнительного образования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2018-2019 учебный </a:t>
            </a: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Санитарно-эпидемиологическое заключение от 22.10.15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Положение о кружковой работе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Положение о дополнительном образовании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Лицензия и приложение</a:t>
            </a:r>
          </a:p>
          <a:p>
            <a:pPr>
              <a:lnSpc>
                <a:spcPts val="2000"/>
              </a:lnSpc>
            </a:pP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Программы дополнительного образования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6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7" y="73514"/>
            <a:ext cx="10236530" cy="6564792"/>
          </a:xfrm>
        </p:spPr>
      </p:pic>
    </p:spTree>
    <p:extLst>
      <p:ext uri="{BB962C8B-B14F-4D97-AF65-F5344CB8AC3E}">
        <p14:creationId xmlns:p14="http://schemas.microsoft.com/office/powerpoint/2010/main" val="9501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2947" y="196598"/>
            <a:ext cx="8911687" cy="5990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Технологии, реализуемые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1" y="1468109"/>
            <a:ext cx="6662057" cy="4298869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развивающего обучения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социально-эмоционального развития</a:t>
            </a:r>
          </a:p>
          <a:p>
            <a:r>
              <a:rPr lang="ru-RU" sz="3100" b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здоровьесберегающие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проблемного обучения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развития сюжетно-ролевой игры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sz="3100" b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использованию игровой </a:t>
            </a:r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мотивации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Microsoft Sans Serif" pitchFamily="34" charset="0"/>
                <a:cs typeface="Arial" pitchFamily="34" charset="0"/>
              </a:rPr>
              <a:t>проектной деятельности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Microsoft Sans Serif" pitchFamily="34" charset="0"/>
                <a:cs typeface="Arial" pitchFamily="34" charset="0"/>
              </a:rPr>
              <a:t>исследовательской деятельности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Microsoft Sans Serif" pitchFamily="34" charset="0"/>
                <a:cs typeface="Arial" pitchFamily="34" charset="0"/>
              </a:rPr>
              <a:t>личностно-ориентированного обучения</a:t>
            </a:r>
          </a:p>
          <a:p>
            <a:r>
              <a:rPr lang="ru-RU" sz="3100" b="1" dirty="0" smtClean="0">
                <a:solidFill>
                  <a:schemeClr val="tx1"/>
                </a:solidFill>
                <a:latin typeface="Arial" pitchFamily="34" charset="0"/>
                <a:ea typeface="Microsoft Sans Serif" pitchFamily="34" charset="0"/>
                <a:cs typeface="Arial" pitchFamily="34" charset="0"/>
              </a:rPr>
              <a:t>портфолио</a:t>
            </a:r>
            <a:endParaRPr lang="ru-RU" sz="3100" b="1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7" r="1"/>
          <a:stretch/>
        </p:blipFill>
        <p:spPr bwMode="auto">
          <a:xfrm>
            <a:off x="8122722" y="3687288"/>
            <a:ext cx="3775841" cy="28287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8390" y="315351"/>
            <a:ext cx="230551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0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509" y="184723"/>
            <a:ext cx="9765185" cy="12808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Дополнительная общеобразовательная программа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32904" y="1836716"/>
            <a:ext cx="9662409" cy="4849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в</a:t>
            </a:r>
            <a:r>
              <a:rPr lang="ru-RU" sz="2600" b="1" dirty="0"/>
              <a:t> законе нет прямого определения понятия «дополнительная общеобразовательная программа», но, очевидно, как и другие образовательные </a:t>
            </a:r>
            <a:r>
              <a:rPr lang="ru-RU" sz="2600" b="1" dirty="0" smtClean="0"/>
              <a:t>программы, </a:t>
            </a:r>
            <a:r>
              <a:rPr lang="ru-RU" sz="2600" b="1" dirty="0"/>
              <a:t>дополнительная образовательная программа (ФЗ ст. 2, п.9): </a:t>
            </a:r>
            <a:endParaRPr lang="ru-RU" sz="2600" b="1" dirty="0" smtClean="0"/>
          </a:p>
          <a:p>
            <a:r>
              <a:rPr lang="ru-RU" sz="2600" b="1" dirty="0"/>
              <a:t>        </a:t>
            </a:r>
            <a:r>
              <a:rPr lang="ru-RU" sz="2600" b="1" dirty="0" smtClean="0"/>
              <a:t>представляет </a:t>
            </a:r>
            <a:r>
              <a:rPr lang="ru-RU" sz="2600" b="1" dirty="0"/>
              <a:t>собой комплекс основных характеристик образования (объем, содержание, планируемые результаты), организационно-педагогических условий и форм аттестации (в случаях, предусмотренных настоящим Федеральным законом), </a:t>
            </a:r>
            <a:endParaRPr lang="ru-RU" sz="2600" b="1" dirty="0" smtClean="0"/>
          </a:p>
          <a:p>
            <a:r>
              <a:rPr lang="ru-RU" sz="2600" b="1" dirty="0"/>
              <a:t>        представлена в виде учебного плана, календарного учебного графика, рабочих программ учебных предметов, курсов, дисциплин (модулей), иных компонентов, а также оценочных и методических материалов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135581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509" y="184723"/>
            <a:ext cx="9765185" cy="128089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Дополнительная общеобразовательная программа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32904" y="1836716"/>
            <a:ext cx="9662409" cy="4849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b="1" dirty="0" smtClean="0"/>
              <a:t>в</a:t>
            </a:r>
            <a:r>
              <a:rPr lang="ru-RU" sz="2600" b="1" dirty="0"/>
              <a:t> законе нет прямого определения понятия «дополнительная общеобразовательная программа», но, очевидно, как и другие образовательные </a:t>
            </a:r>
            <a:r>
              <a:rPr lang="ru-RU" sz="2600" b="1" dirty="0" smtClean="0"/>
              <a:t>программы, </a:t>
            </a:r>
            <a:r>
              <a:rPr lang="ru-RU" sz="2600" b="1" dirty="0"/>
              <a:t>дополнительная образовательная программа (ФЗ ст. 2, п.9): </a:t>
            </a:r>
            <a:endParaRPr lang="ru-RU" sz="2600" b="1" dirty="0" smtClean="0"/>
          </a:p>
          <a:p>
            <a:r>
              <a:rPr lang="ru-RU" sz="2600" b="1" dirty="0"/>
              <a:t>        </a:t>
            </a:r>
            <a:r>
              <a:rPr lang="ru-RU" sz="2600" b="1" dirty="0" smtClean="0"/>
              <a:t>представляет </a:t>
            </a:r>
            <a:r>
              <a:rPr lang="ru-RU" sz="2600" b="1" dirty="0"/>
              <a:t>собой комплекс основных характеристик образования (объем, содержание, планируемые результаты), организационно-педагогических условий и форм аттестации (в случаях, предусмотренных настоящим Федеральным законом), </a:t>
            </a:r>
            <a:endParaRPr lang="ru-RU" sz="2600" b="1" dirty="0" smtClean="0"/>
          </a:p>
          <a:p>
            <a:r>
              <a:rPr lang="ru-RU" sz="2600" b="1" dirty="0"/>
              <a:t>        представлена в виде учебного плана, календарного учебного графика, рабочих программ учебных предметов, курсов, дисциплин (модулей), иных компонентов, а также оценочных и методических материалов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32118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48" y="315350"/>
            <a:ext cx="6958940" cy="1857833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4400" b="1" dirty="0">
                <a:solidFill>
                  <a:srgbClr val="C00000"/>
                </a:solidFill>
              </a:rPr>
              <a:t>Дополнительная общеобразовательная программа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5460" y="2572987"/>
            <a:ext cx="9922191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Дополнительная общеобразовательная программа — </a:t>
            </a:r>
            <a:r>
              <a:rPr lang="ru-RU" sz="2400" b="1" dirty="0" smtClean="0"/>
              <a:t>это </a:t>
            </a:r>
          </a:p>
          <a:p>
            <a:r>
              <a:rPr lang="ru-RU" sz="2400" b="1" dirty="0"/>
              <a:t>        нормативный документ, определяющий содержание образования и технологии его передачи; </a:t>
            </a:r>
            <a:endParaRPr lang="ru-RU" sz="2400" b="1" dirty="0" smtClean="0"/>
          </a:p>
          <a:p>
            <a:r>
              <a:rPr lang="ru-RU" sz="2400" b="1" dirty="0"/>
              <a:t>        программа, реализующаяся за пределами основных образовательных программ и направленная на решение задач </a:t>
            </a:r>
            <a:r>
              <a:rPr lang="ru-RU" sz="2400" b="1" i="1" dirty="0">
                <a:solidFill>
                  <a:srgbClr val="0070C0"/>
                </a:solidFill>
              </a:rPr>
              <a:t>формирования общей культуры личности, адаптации личности к жизни в обществе, создания основы для осознанного выбора и освоения профессиональных образовательных программ</a:t>
            </a:r>
            <a:r>
              <a:rPr lang="ru-RU" sz="2400" b="1" dirty="0"/>
              <a:t>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070" y="315351"/>
            <a:ext cx="2013582" cy="20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9159" y="184723"/>
            <a:ext cx="8911687" cy="1280890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Дополнительные образовательные </a:t>
            </a:r>
            <a:r>
              <a:rPr lang="ru-RU" sz="4400" b="1" dirty="0" smtClean="0">
                <a:solidFill>
                  <a:srgbClr val="FF0000"/>
                </a:solidFill>
              </a:rPr>
              <a:t>программы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7935" y="1812965"/>
            <a:ext cx="9464242" cy="46709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Дополнительные </a:t>
            </a:r>
            <a:r>
              <a:rPr lang="ru-RU" sz="2400" b="1" dirty="0"/>
              <a:t>образовательные программы не могут </a:t>
            </a:r>
            <a:r>
              <a:rPr lang="ru-RU" sz="2400" b="1" dirty="0" smtClean="0"/>
              <a:t>реализовываться </a:t>
            </a:r>
            <a:r>
              <a:rPr lang="ru-RU" sz="2400" b="1" dirty="0"/>
              <a:t>взамен или в рамках основной образовательной деятельности за счёт времени, отведенного на реализацию основных образовательных программ дошкольного образования.</a:t>
            </a:r>
            <a:endParaRPr lang="ru-RU" sz="2400" dirty="0"/>
          </a:p>
          <a:p>
            <a:r>
              <a:rPr lang="ru-RU" sz="2400" b="1" dirty="0"/>
              <a:t>Количество и длительность занятий, проводимых в рамках оказания дополнительных образовательных услуг, регулируется СанПиН 2.4.1. 3049-13 от 29 мая 2013 г. , а общее время занятий по основным и </a:t>
            </a:r>
            <a:r>
              <a:rPr lang="ru-RU" sz="2400" b="1" dirty="0" smtClean="0"/>
              <a:t>дополнительным </a:t>
            </a:r>
            <a:r>
              <a:rPr lang="ru-RU" sz="2400" b="1" dirty="0"/>
              <a:t>программам не должно существенно превышать </a:t>
            </a:r>
            <a:r>
              <a:rPr lang="ru-RU" sz="2400" b="1" dirty="0" smtClean="0"/>
              <a:t>допустимый </a:t>
            </a:r>
            <a:r>
              <a:rPr lang="ru-RU" sz="2400" b="1" dirty="0"/>
              <a:t>объём недельной нагрузки с учётом возраста детей.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662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7826" y="5223"/>
            <a:ext cx="2013582" cy="20135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3797" y="315351"/>
            <a:ext cx="8526483" cy="1703454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Цель </a:t>
            </a:r>
            <a:r>
              <a:rPr lang="ru-RU" sz="4000" b="1" dirty="0">
                <a:solidFill>
                  <a:srgbClr val="C00000"/>
                </a:solidFill>
              </a:rPr>
              <a:t>дополнительной общеразвивающей программы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1272" y="1781298"/>
            <a:ext cx="10913424" cy="4573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/>
              <a:t>Цель </a:t>
            </a:r>
            <a:r>
              <a:rPr lang="ru-RU" sz="2400" b="1" dirty="0"/>
              <a:t>может быть направлена на: </a:t>
            </a:r>
            <a:endParaRPr lang="ru-RU" sz="2400" b="1" dirty="0" smtClean="0"/>
          </a:p>
          <a:p>
            <a:r>
              <a:rPr lang="ru-RU" sz="2400" b="1" dirty="0" smtClean="0"/>
              <a:t>развитие </a:t>
            </a:r>
            <a:r>
              <a:rPr lang="ru-RU" sz="2400" b="1" dirty="0"/>
              <a:t>учащегося в целом или каких-то определённых способностей; </a:t>
            </a:r>
            <a:endParaRPr lang="ru-RU" sz="2400" b="1" dirty="0" smtClean="0"/>
          </a:p>
          <a:p>
            <a:r>
              <a:rPr lang="ru-RU" sz="2400" b="1" dirty="0" smtClean="0"/>
              <a:t>формирование </a:t>
            </a:r>
            <a:r>
              <a:rPr lang="ru-RU" sz="2400" b="1" dirty="0"/>
              <a:t>у учащегося умений, навыков, потребности самостоятельно пополнять знания, творить, трудиться; </a:t>
            </a:r>
            <a:endParaRPr lang="ru-RU" sz="2400" b="1" dirty="0" smtClean="0"/>
          </a:p>
          <a:p>
            <a:r>
              <a:rPr lang="ru-RU" sz="2400" b="1" dirty="0" smtClean="0"/>
              <a:t>формирование </a:t>
            </a:r>
            <a:r>
              <a:rPr lang="ru-RU" sz="2400" b="1" dirty="0"/>
              <a:t>и развитие общечеловеческих нравственных ценностей, личностных качеств; </a:t>
            </a:r>
            <a:endParaRPr lang="ru-RU" sz="2400" b="1" dirty="0" smtClean="0"/>
          </a:p>
          <a:p>
            <a:r>
              <a:rPr lang="ru-RU" sz="2400" b="1" dirty="0" smtClean="0"/>
              <a:t>художественно-эстетическое</a:t>
            </a:r>
            <a:r>
              <a:rPr lang="ru-RU" sz="2400" b="1" dirty="0"/>
              <a:t>/ интеллектуальное/ духовно-нравственное/ физическое развитие; </a:t>
            </a:r>
            <a:endParaRPr lang="ru-RU" sz="2400" b="1" dirty="0" smtClean="0"/>
          </a:p>
          <a:p>
            <a:r>
              <a:rPr lang="ru-RU" sz="2400" b="1" dirty="0" smtClean="0"/>
              <a:t>обучение </a:t>
            </a:r>
            <a:r>
              <a:rPr lang="ru-RU" sz="2400" b="1" dirty="0"/>
              <a:t>трудовым навыкам, коллективному взаимодействию и взаимопомощи и т. п. </a:t>
            </a:r>
            <a:br>
              <a:rPr lang="ru-RU" sz="2400" b="1" dirty="0"/>
            </a:b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965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4426" y="315351"/>
            <a:ext cx="7730836" cy="1727205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Задачи </a:t>
            </a:r>
            <a:r>
              <a:rPr lang="ru-RU" sz="4000" b="1" dirty="0">
                <a:solidFill>
                  <a:srgbClr val="C00000"/>
                </a:solidFill>
              </a:rPr>
              <a:t>дополнительной общеразвивающей программы 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930" y="2328933"/>
            <a:ext cx="10022382" cy="421442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Задачи — способы поэтапного достижения цели в обучении, воспитании, развитии учащихся: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 обучающие задачи отвечают на вопрос: что узнает, чему научится, какие представления получит, чем овладеет, в чем разберется учащийся, освоив программу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 развивающие задачи связаны с развитием творческих способностей и возможностей учащихся, а также внимания, памяти, мышления, воображения и т. д.;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       воспитательные задачи отвечают на вопрос: какие ценностные ориентиры, отношения, личностные качества будут сформированы у учащихся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070" y="315351"/>
            <a:ext cx="2013582" cy="201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1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403" y="339102"/>
            <a:ext cx="8911687" cy="128089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дополнительного образования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428" y="1717963"/>
            <a:ext cx="8915400" cy="4777839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/>
              <a:t>развитие любознательности </a:t>
            </a:r>
            <a:endParaRPr lang="ru-RU" sz="2800" b="1" dirty="0" smtClean="0"/>
          </a:p>
          <a:p>
            <a:r>
              <a:rPr lang="ru-RU" sz="2800" b="1" dirty="0" smtClean="0"/>
              <a:t>повышение </a:t>
            </a:r>
            <a:r>
              <a:rPr lang="ru-RU" sz="2800" b="1" dirty="0"/>
              <a:t>работоспособности </a:t>
            </a:r>
            <a:r>
              <a:rPr lang="ru-RU" sz="2800" b="1" dirty="0" smtClean="0"/>
              <a:t>детей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формирование социально-интеллектуальной компетенции у воспитанников, </a:t>
            </a:r>
            <a:endParaRPr lang="ru-RU" sz="2800" b="1" dirty="0" smtClean="0"/>
          </a:p>
          <a:p>
            <a:r>
              <a:rPr lang="ru-RU" sz="2800" b="1" dirty="0" smtClean="0"/>
              <a:t>развитие </a:t>
            </a:r>
            <a:r>
              <a:rPr lang="ru-RU" sz="2800" b="1" dirty="0"/>
              <a:t>сенсорных и умственных </a:t>
            </a:r>
            <a:r>
              <a:rPr lang="ru-RU" sz="2800" b="1" dirty="0" smtClean="0"/>
              <a:t>способностей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формирование умений действовать в ситуации предоставления свободы выбора;</a:t>
            </a:r>
          </a:p>
          <a:p>
            <a:r>
              <a:rPr lang="ru-RU" sz="2800" b="1" dirty="0" smtClean="0"/>
              <a:t>снижение </a:t>
            </a:r>
            <a:r>
              <a:rPr lang="ru-RU" sz="2800" b="1" dirty="0"/>
              <a:t>детской </a:t>
            </a:r>
            <a:r>
              <a:rPr lang="ru-RU" sz="2800" b="1" dirty="0" smtClean="0"/>
              <a:t>заболеваемости</a:t>
            </a:r>
          </a:p>
          <a:p>
            <a:r>
              <a:rPr lang="ru-RU" sz="2800" b="1" dirty="0" smtClean="0"/>
              <a:t>овладение </a:t>
            </a:r>
            <a:r>
              <a:rPr lang="ru-RU" sz="2800" b="1" dirty="0"/>
              <a:t>разнообразными видами двигательной активности и способами освоения пространства, </a:t>
            </a:r>
            <a:r>
              <a:rPr lang="ru-RU" sz="2800" b="1" dirty="0" err="1"/>
              <a:t>сформированность</a:t>
            </a:r>
            <a:r>
              <a:rPr lang="ru-RU" sz="2800" b="1" dirty="0"/>
              <a:t> умений создавать двигательную импровизацию;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3253" y="339102"/>
            <a:ext cx="2304488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2" y="0"/>
            <a:ext cx="8903915" cy="12637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Мониторинг дополнительных программ, реализуемых в МБДОУ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613131"/>
              </p:ext>
            </p:extLst>
          </p:nvPr>
        </p:nvGraphicFramePr>
        <p:xfrm>
          <a:off x="1116673" y="1304306"/>
          <a:ext cx="9832377" cy="56748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139"/>
                <a:gridCol w="1491809"/>
                <a:gridCol w="1494823"/>
                <a:gridCol w="1066869"/>
                <a:gridCol w="1066869"/>
                <a:gridCol w="861934"/>
                <a:gridCol w="861934"/>
              </a:tblGrid>
              <a:tr h="39769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Учреждение</a:t>
                      </a:r>
                      <a:endParaRPr lang="ru-RU" sz="16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про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грамм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педагогов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Сроки </a:t>
                      </a:r>
                      <a:r>
                        <a:rPr lang="ru-RU" sz="1600" dirty="0">
                          <a:effectLst/>
                        </a:rPr>
                        <a:t>реализации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0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6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4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11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14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>
                          <a:effectLst/>
                        </a:rPr>
                        <a:t>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39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20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42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ru-RU" sz="20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МБДОУ № 43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36612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Итого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93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92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27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  <a:tr h="2168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%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44,1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29,0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17,2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9,7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02" marR="59602" marT="0" marB="0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376" y="166254"/>
            <a:ext cx="1390781" cy="13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0052" y="0"/>
            <a:ext cx="8903915" cy="126373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Мониторинг дополнительных программ, реализуемых в МБДОУ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47098"/>
              </p:ext>
            </p:extLst>
          </p:nvPr>
        </p:nvGraphicFramePr>
        <p:xfrm>
          <a:off x="475013" y="1263732"/>
          <a:ext cx="11222182" cy="54806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1182"/>
                <a:gridCol w="1283647"/>
                <a:gridCol w="893219"/>
                <a:gridCol w="823362"/>
                <a:gridCol w="844858"/>
                <a:gridCol w="805179"/>
                <a:gridCol w="855503"/>
                <a:gridCol w="905827"/>
                <a:gridCol w="1220349"/>
                <a:gridCol w="1019056"/>
              </a:tblGrid>
              <a:tr h="510636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Учреждение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Количест</a:t>
                      </a:r>
                      <a:r>
                        <a:rPr lang="ru-RU" sz="1600" b="1" dirty="0" smtClean="0">
                          <a:effectLst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во про-</a:t>
                      </a:r>
                      <a:endParaRPr lang="ru-RU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грамм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Возраст </a:t>
                      </a:r>
                      <a:r>
                        <a:rPr lang="ru-RU" sz="1600" b="1" dirty="0">
                          <a:effectLst/>
                        </a:rPr>
                        <a:t>детей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</a:rPr>
                        <a:t> </a:t>
                      </a:r>
                      <a:endParaRPr lang="ru-RU" sz="10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Охват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62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3-4г.</a:t>
                      </a:r>
                      <a:endParaRPr lang="ru-RU" sz="1600" b="1" dirty="0">
                        <a:effectLst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4-5л.</a:t>
                      </a:r>
                      <a:endParaRPr lang="ru-RU" sz="1600" b="1" dirty="0">
                        <a:effectLst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5-6л.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5-7л.</a:t>
                      </a:r>
                      <a:endParaRPr lang="ru-RU" sz="1600" b="1" dirty="0">
                        <a:effectLst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6-7л. 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3-7 </a:t>
                      </a:r>
                      <a:r>
                        <a:rPr lang="ru-RU" sz="1600" b="1" dirty="0" smtClean="0">
                          <a:effectLst/>
                        </a:rPr>
                        <a:t>л.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4-7л.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МБДОУ № 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157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МБДОУ № 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221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МБДОУ № 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163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МБДОУ № 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190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11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235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490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14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r>
                        <a:rPr lang="ru-RU" sz="1200" b="1" dirty="0">
                          <a:effectLst/>
                        </a:rPr>
                        <a:t>2-3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39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277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42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МБДОУ № 43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453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Итого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1948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  <a:tr h="22490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%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10,8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29,0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22,6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9,6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14,0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336" marR="61336" marT="0" marB="0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1548" y="145749"/>
            <a:ext cx="1117983" cy="111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084" y="315351"/>
            <a:ext cx="5878286" cy="599048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Ключевые </a:t>
            </a:r>
            <a:r>
              <a:rPr lang="ru-RU" sz="4400" b="1" dirty="0" smtClean="0">
                <a:solidFill>
                  <a:srgbClr val="FF0000"/>
                </a:solidFill>
              </a:rPr>
              <a:t>слова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5820" y="1551710"/>
            <a:ext cx="8915400" cy="377762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дополнительное </a:t>
            </a:r>
            <a:r>
              <a:rPr lang="ru-RU" sz="2800" b="1" dirty="0"/>
              <a:t>образование </a:t>
            </a:r>
            <a:r>
              <a:rPr lang="ru-RU" sz="2800" b="1" dirty="0" smtClean="0"/>
              <a:t>детей</a:t>
            </a:r>
          </a:p>
          <a:p>
            <a:r>
              <a:rPr lang="ru-RU" sz="2800" b="1" dirty="0" smtClean="0"/>
              <a:t>образовательная программа</a:t>
            </a:r>
          </a:p>
          <a:p>
            <a:r>
              <a:rPr lang="ru-RU" sz="2800" b="1" dirty="0" smtClean="0"/>
              <a:t>дополнительная </a:t>
            </a:r>
            <a:r>
              <a:rPr lang="ru-RU" sz="2800" b="1" dirty="0"/>
              <a:t>общеобразовательная </a:t>
            </a:r>
            <a:r>
              <a:rPr lang="ru-RU" sz="2800" b="1" dirty="0" smtClean="0"/>
              <a:t>программа </a:t>
            </a:r>
          </a:p>
          <a:p>
            <a:r>
              <a:rPr lang="ru-RU" sz="2800" b="1" dirty="0" smtClean="0"/>
              <a:t>технология</a:t>
            </a:r>
          </a:p>
          <a:p>
            <a:r>
              <a:rPr lang="ru-RU" sz="2800" b="1" dirty="0" smtClean="0"/>
              <a:t>нормативно-правовые </a:t>
            </a:r>
            <a:r>
              <a:rPr lang="ru-RU" sz="2800" b="1" dirty="0"/>
              <a:t>основания разработки образовательной </a:t>
            </a:r>
            <a:r>
              <a:rPr lang="ru-RU" sz="2800" b="1" dirty="0" smtClean="0"/>
              <a:t>         программы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4070" y="315351"/>
            <a:ext cx="2013582" cy="2013582"/>
          </a:xfrm>
          <a:prstGeom prst="rect">
            <a:avLst/>
          </a:prstGeom>
        </p:spPr>
      </p:pic>
      <p:pic>
        <p:nvPicPr>
          <p:cNvPr id="5" name="Picture 2" descr="C:\Users\Andrey Furletov\Desktop\P_20161114_083008.jpg"/>
          <p:cNvPicPr>
            <a:picLocks noChangeAspect="1" noChangeArrowheads="1"/>
          </p:cNvPicPr>
          <p:nvPr/>
        </p:nvPicPr>
        <p:blipFill rotWithShape="1">
          <a:blip r:embed="rId3" cstate="print"/>
          <a:srcRect l="18406" r="9952"/>
          <a:stretch/>
        </p:blipFill>
        <p:spPr bwMode="auto">
          <a:xfrm>
            <a:off x="7671460" y="3275156"/>
            <a:ext cx="4062351" cy="3334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64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5408" y="160972"/>
            <a:ext cx="8911687" cy="120469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Мониторинг дополнительных программ, реализуемых в МБДОУ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4870713"/>
              </p:ext>
            </p:extLst>
          </p:nvPr>
        </p:nvGraphicFramePr>
        <p:xfrm>
          <a:off x="1389413" y="1502694"/>
          <a:ext cx="10200905" cy="5355306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113808"/>
                <a:gridCol w="1683751"/>
                <a:gridCol w="1085746"/>
                <a:gridCol w="905641"/>
                <a:gridCol w="905641"/>
                <a:gridCol w="922252"/>
                <a:gridCol w="873660"/>
                <a:gridCol w="922881"/>
                <a:gridCol w="787525"/>
              </a:tblGrid>
              <a:tr h="31614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dirty="0" smtClean="0">
                          <a:effectLst/>
                        </a:rPr>
                        <a:t>Учреждение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 </a:t>
                      </a:r>
                      <a:r>
                        <a:rPr lang="ru-RU" sz="1800" dirty="0" smtClean="0">
                          <a:effectLst/>
                        </a:rPr>
                        <a:t>программ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групп в 2018-2019 уч. году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 годам обучения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8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 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2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3 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 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5 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6 </a:t>
                      </a:r>
                      <a:r>
                        <a:rPr lang="ru-RU" sz="1800" b="1" dirty="0">
                          <a:effectLst/>
                        </a:rPr>
                        <a:t>год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МБДОУ № 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11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МБДОУ № 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12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4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8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13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8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18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11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14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50" dirty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14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39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16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42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2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43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</a:rPr>
                        <a:t>11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8971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31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127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  <a:tr h="17389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66,9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24,4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478" marR="66478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7095" y="164887"/>
            <a:ext cx="1200775" cy="1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5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6450" y="166254"/>
            <a:ext cx="9087926" cy="55154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Направленности реализуемых программ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640404"/>
              </p:ext>
            </p:extLst>
          </p:nvPr>
        </p:nvGraphicFramePr>
        <p:xfrm>
          <a:off x="671739" y="1344320"/>
          <a:ext cx="10704823" cy="5576443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2518461"/>
                <a:gridCol w="1272487"/>
                <a:gridCol w="1534353"/>
                <a:gridCol w="1235033"/>
                <a:gridCol w="1365663"/>
                <a:gridCol w="1389413"/>
                <a:gridCol w="605658"/>
                <a:gridCol w="783755"/>
              </a:tblGrid>
              <a:tr h="24825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Учреждение</a:t>
                      </a:r>
                      <a:endParaRPr lang="ru-RU" sz="18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Направленности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0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Техническая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Туристско-краеведческая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Художественная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Физкультурно-спортивная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Естественно-научная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Социально-педагогическая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11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14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39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42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МБДОУ № 43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 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Итого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16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825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%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6,5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38,7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C00000"/>
                          </a:solidFill>
                          <a:effectLst/>
                        </a:rPr>
                        <a:t>17,2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16,1</a:t>
                      </a:r>
                      <a:endParaRPr lang="ru-RU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14,0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199" marR="6619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4376" y="166254"/>
            <a:ext cx="1390781" cy="139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207492"/>
            <a:ext cx="11468100" cy="6650508"/>
          </a:xfrm>
        </p:spPr>
      </p:pic>
    </p:spTree>
    <p:extLst>
      <p:ext uri="{BB962C8B-B14F-4D97-AF65-F5344CB8AC3E}">
        <p14:creationId xmlns:p14="http://schemas.microsoft.com/office/powerpoint/2010/main" val="41082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303476"/>
            <a:ext cx="8911687" cy="1280890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Основная общеобразовательная программа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3803" y="1584365"/>
            <a:ext cx="9915895" cy="4911437"/>
          </a:xfrm>
        </p:spPr>
        <p:txBody>
          <a:bodyPr>
            <a:noAutofit/>
          </a:bodyPr>
          <a:lstStyle/>
          <a:p>
            <a:r>
              <a:rPr lang="ru-RU" sz="2400" b="1" dirty="0"/>
              <a:t>Основная общеобразовательная программа ДО позволяет ребёнку овладеть базисным уровнем дошкольного образования. Она призвана обеспечить дошкольнику необходимый уровень развития, который позволит ему в дальнейшем обучении и должна выполняться каждой дошкольной организацией. </a:t>
            </a:r>
            <a:endParaRPr lang="ru-RU" sz="2400" b="1" dirty="0" smtClean="0"/>
          </a:p>
          <a:p>
            <a:endParaRPr lang="ru-RU" sz="2400" b="1" dirty="0" smtClean="0"/>
          </a:p>
          <a:p>
            <a:r>
              <a:rPr lang="ru-RU" sz="2400" b="1" dirty="0" smtClean="0"/>
              <a:t>ДОПОЛНИТЕЛЬНОЕ </a:t>
            </a:r>
            <a:r>
              <a:rPr lang="ru-RU" sz="2400" b="1" dirty="0"/>
              <a:t>ОБРАЗОВАНИЕ ДОШКОЛЬНИКОВ - это создание условий для более интенсивного индивидуального развития личности дошкольника, которые не всегда обеспечивает основная образовательная программа дошкольной организации</a:t>
            </a:r>
            <a:r>
              <a:rPr lang="ru-RU" sz="2400" dirty="0"/>
              <a:t> 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722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5719" y="315351"/>
            <a:ext cx="5830785" cy="59904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Дополнительное образование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47" y="1884217"/>
            <a:ext cx="8915400" cy="3777622"/>
          </a:xfrm>
        </p:spPr>
        <p:txBody>
          <a:bodyPr>
            <a:noAutofit/>
          </a:bodyPr>
          <a:lstStyle/>
          <a:p>
            <a:r>
              <a:rPr lang="ru-RU" sz="2400" b="1" dirty="0"/>
              <a:t>Дополнительное образование в российской образовательной системе обеспечивает непрерывность образования, осуществляется параллельно нормативному вектору — обучению по основным образовательным программам, </a:t>
            </a:r>
            <a:endParaRPr lang="ru-RU" sz="2400" b="1" dirty="0" smtClean="0"/>
          </a:p>
          <a:p>
            <a:r>
              <a:rPr lang="ru-RU" sz="2400" b="1" dirty="0" smtClean="0"/>
              <a:t> </a:t>
            </a:r>
            <a:r>
              <a:rPr lang="ru-RU" sz="2400" b="1" dirty="0"/>
              <a:t>не является уровнем образования и, соответственно, не имеет (и не может </a:t>
            </a:r>
            <a:r>
              <a:rPr lang="ru-RU" sz="2400" b="1" dirty="0" smtClean="0"/>
              <a:t>             иметь</a:t>
            </a:r>
            <a:r>
              <a:rPr lang="ru-RU" sz="2400" b="1" dirty="0"/>
              <a:t>!) федеральных государственных образовательных стандартов.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390" y="315351"/>
            <a:ext cx="2305517" cy="2305517"/>
          </a:xfrm>
          <a:prstGeom prst="rect">
            <a:avLst/>
          </a:prstGeom>
        </p:spPr>
      </p:pic>
      <p:pic>
        <p:nvPicPr>
          <p:cNvPr id="5" name="Picture 2" descr="G:\ГЕЛЕНА\фото инжиниринг\IMG_4499.JPG"/>
          <p:cNvPicPr>
            <a:picLocks noChangeAspect="1" noChangeArrowheads="1"/>
          </p:cNvPicPr>
          <p:nvPr/>
        </p:nvPicPr>
        <p:blipFill rotWithShape="1">
          <a:blip r:embed="rId3" cstate="print"/>
          <a:srcRect l="17786" t="21483"/>
          <a:stretch/>
        </p:blipFill>
        <p:spPr bwMode="auto">
          <a:xfrm>
            <a:off x="7477657" y="4049486"/>
            <a:ext cx="4506250" cy="2582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40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5" y="279725"/>
            <a:ext cx="9509557" cy="12808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Взаимодействие основного и  дополнительного образования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дошкольника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906" y="1991096"/>
            <a:ext cx="6531037" cy="4623459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Основное </a:t>
            </a:r>
            <a:r>
              <a:rPr lang="ru-RU" sz="2400" b="1" dirty="0"/>
              <a:t>образование дошкольника и </a:t>
            </a:r>
            <a:r>
              <a:rPr lang="ru-RU" sz="2400" b="1" dirty="0" smtClean="0"/>
              <a:t>дополнительное </a:t>
            </a:r>
            <a:r>
              <a:rPr lang="ru-RU" sz="2400" b="1" dirty="0"/>
              <a:t>образование не должны существовать друг без друга, потому что по отдельности они односторонни и неполноценны. </a:t>
            </a:r>
            <a:endParaRPr lang="ru-RU" sz="2400" b="1" dirty="0" smtClean="0"/>
          </a:p>
          <a:p>
            <a:pPr marL="0" indent="0">
              <a:buNone/>
            </a:pPr>
            <a:endParaRPr lang="ru-RU" sz="2400" b="1" dirty="0" smtClean="0"/>
          </a:p>
          <a:p>
            <a:r>
              <a:rPr lang="ru-RU" sz="2400" b="1" dirty="0" smtClean="0"/>
              <a:t>Как </a:t>
            </a:r>
            <a:r>
              <a:rPr lang="ru-RU" sz="2400" b="1" dirty="0"/>
              <a:t>целостен отдельный ребёнок во всем многообразии его потребностей и </a:t>
            </a:r>
            <a:r>
              <a:rPr lang="ru-RU" sz="2400" b="1" dirty="0" smtClean="0"/>
              <a:t>способностей</a:t>
            </a:r>
            <a:r>
              <a:rPr lang="ru-RU" sz="2400" b="1" dirty="0"/>
              <a:t>, так и образование обязано быть комплексным, </a:t>
            </a:r>
            <a:r>
              <a:rPr lang="ru-RU" sz="2400" b="1" dirty="0" smtClean="0"/>
              <a:t>обеспечивающим </a:t>
            </a:r>
            <a:r>
              <a:rPr lang="ru-RU" sz="2400" b="1" dirty="0"/>
              <a:t>полноценное развитие дошкольника во всём богатстве его запросов и интересов.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6395" y="159900"/>
            <a:ext cx="2304488" cy="2310584"/>
          </a:xfrm>
          <a:prstGeom prst="rect">
            <a:avLst/>
          </a:prstGeom>
        </p:spPr>
      </p:pic>
      <p:pic>
        <p:nvPicPr>
          <p:cNvPr id="8194" name="Picture 2" descr="http://svg39.detsad.27.ru/files/uploads/images/4/DSCN01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5566"/>
          <a:stretch/>
        </p:blipFill>
        <p:spPr bwMode="auto">
          <a:xfrm>
            <a:off x="7148947" y="2803460"/>
            <a:ext cx="4909662" cy="39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0671" y="291601"/>
            <a:ext cx="10272156" cy="77717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Роль дополнительного образования в ДОУ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1907" y="1068779"/>
            <a:ext cx="10770920" cy="508659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Детский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сад – первая ступень общей системы образования, главной целью которой является всестороннее развитие ребёнка.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Большое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значение для развития дошкольника имеет организация системы дополнительного образования в ДОУ, которое способно обеспечить переход от интересов детей к развитию их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способностей.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творческой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активности                                           каждого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ребёнка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представляется                                       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главной задачей современного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дополнительного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в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ДОУ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качества образования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в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целом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Picture 2" descr="http://svg9.detsad.27.ru/files/uploads/images/P10806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2" b="12204"/>
          <a:stretch/>
        </p:blipFill>
        <p:spPr bwMode="auto">
          <a:xfrm>
            <a:off x="7010401" y="3740727"/>
            <a:ext cx="4912426" cy="281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4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0675" y="208473"/>
            <a:ext cx="10212780" cy="128089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Ценность дополнительного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267" y="1611085"/>
            <a:ext cx="8336476" cy="457595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усиливает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вариативную составляющую общего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способствует практическому приложению знаний и навыков, полученных в дошкольном образовательном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учреждении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стимулирует познавательную мотивацию обучающихся.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главное – в условиях дополнительного образования дети могут развивать свой творческий потенциал, навыки адаптации            к современному обществу и получают возможность полноценной организации      своего свободного времени.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382" y="334071"/>
            <a:ext cx="2304488" cy="2310584"/>
          </a:xfrm>
          <a:prstGeom prst="rect">
            <a:avLst/>
          </a:prstGeom>
        </p:spPr>
      </p:pic>
      <p:pic>
        <p:nvPicPr>
          <p:cNvPr id="5" name="Picture 2" descr="G:\мат\20160524_213826.jpg"/>
          <p:cNvPicPr>
            <a:picLocks noChangeAspect="1" noChangeArrowheads="1"/>
          </p:cNvPicPr>
          <p:nvPr/>
        </p:nvPicPr>
        <p:blipFill rotWithShape="1">
          <a:blip r:embed="rId3" cstate="print"/>
          <a:srcRect l="7937" r="19546"/>
          <a:stretch/>
        </p:blipFill>
        <p:spPr bwMode="auto">
          <a:xfrm>
            <a:off x="8193974" y="3289394"/>
            <a:ext cx="3859481" cy="3414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65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174" y="244099"/>
            <a:ext cx="10010899" cy="128089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Основные </a:t>
            </a:r>
            <a:r>
              <a:rPr lang="ru-RU" b="1" dirty="0">
                <a:solidFill>
                  <a:srgbClr val="C00000"/>
                </a:solidFill>
              </a:rPr>
              <a:t>принципы организации дополнительного образования в ДОУ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7739" y="1765465"/>
            <a:ext cx="7254757" cy="377762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учет возрастных особенностей детей дошкольного возраста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соблюдение требований СанПиН</a:t>
            </a:r>
          </a:p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использование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здоровьесберегающих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технологий</a:t>
            </a:r>
          </a:p>
          <a:p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2375" y="1318091"/>
            <a:ext cx="2304488" cy="231058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13042" t="20974" r="3994" b="8118"/>
          <a:stretch/>
        </p:blipFill>
        <p:spPr bwMode="auto">
          <a:xfrm>
            <a:off x="5949537" y="3628675"/>
            <a:ext cx="6044541" cy="303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483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445</TotalTime>
  <Words>1514</Words>
  <Application>Microsoft Office PowerPoint</Application>
  <PresentationFormat>Широкоэкранный</PresentationFormat>
  <Paragraphs>699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Century Gothic</vt:lpstr>
      <vt:lpstr>Microsoft Sans Serif</vt:lpstr>
      <vt:lpstr>Times New Roman</vt:lpstr>
      <vt:lpstr>Wingdings 3</vt:lpstr>
      <vt:lpstr>Легкий дым</vt:lpstr>
      <vt:lpstr>Современные подходы к разработке дополнительных общеобразовательных общеразвивающих программ</vt:lpstr>
      <vt:lpstr>Презентация PowerPoint</vt:lpstr>
      <vt:lpstr>Ключевые слова</vt:lpstr>
      <vt:lpstr>Основная общеобразовательная программа</vt:lpstr>
      <vt:lpstr>Дополнительное образование</vt:lpstr>
      <vt:lpstr>Взаимодействие основного и  дополнительного образования  дошкольника </vt:lpstr>
      <vt:lpstr>Роль дополнительного образования в ДОУ</vt:lpstr>
      <vt:lpstr>Ценность дополнительного образования</vt:lpstr>
      <vt:lpstr>Основные принципы организации дополнительного образования в ДОУ</vt:lpstr>
      <vt:lpstr>Особенности дополнительного образования в ДОУ</vt:lpstr>
      <vt:lpstr>Нормативно-правовые основания разработки образовательной программы  </vt:lpstr>
      <vt:lpstr>Федеральный Закон «Об Образовании в РФ». Глава 10. Дополнительное образование.  Статья 75. </vt:lpstr>
      <vt:lpstr>Дополнительное образование в ДОУ                                статья 45 Закона «Об образовании в РФ»</vt:lpstr>
      <vt:lpstr>Дополнительное образование в ДОУ                                статья 45 Закона «Об образовании в РФ»</vt:lpstr>
      <vt:lpstr>Организация дополнительного образования (приказ от 29 августа 2013 г. № 1008) </vt:lpstr>
      <vt:lpstr>Организация дополнительного образования (приказ от 29 августа 2013 г. № 1008) </vt:lpstr>
      <vt:lpstr>Организация дополнительного образования (приказ от 29 августа 2013 г. № 1008) </vt:lpstr>
      <vt:lpstr>Санитарные требования к организации дополнительного образования в ДОУ</vt:lpstr>
      <vt:lpstr>Нормативная база МБОУ №   по организации дополнительного образования</vt:lpstr>
      <vt:lpstr>Технологии, реализуемые в ДОУ</vt:lpstr>
      <vt:lpstr>Дополнительная общеобразовательная программа</vt:lpstr>
      <vt:lpstr>Дополнительная общеобразовательная программа</vt:lpstr>
      <vt:lpstr>Дополнительная общеобразовательная программа</vt:lpstr>
      <vt:lpstr>Дополнительные образовательные программы</vt:lpstr>
      <vt:lpstr>Цель дополнительной общеразвивающей программы </vt:lpstr>
      <vt:lpstr>Задачи дополнительной общеразвивающей программы  </vt:lpstr>
      <vt:lpstr>Результаты дополнительного образования в ДОУ</vt:lpstr>
      <vt:lpstr>Мониторинг дополнительных программ, реализуемых в МБДОУ</vt:lpstr>
      <vt:lpstr>Мониторинг дополнительных программ, реализуемых в МБДОУ</vt:lpstr>
      <vt:lpstr>Мониторинг дополнительных программ, реализуемых в МБДОУ</vt:lpstr>
      <vt:lpstr>Направленности реализуемых программ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разработке дополнительных общеобразовательных общеразвивающих программ</dc:title>
  <dc:creator>User</dc:creator>
  <cp:lastModifiedBy>User</cp:lastModifiedBy>
  <cp:revision>55</cp:revision>
  <dcterms:created xsi:type="dcterms:W3CDTF">2018-11-20T03:46:03Z</dcterms:created>
  <dcterms:modified xsi:type="dcterms:W3CDTF">2018-11-22T03:38:01Z</dcterms:modified>
</cp:coreProperties>
</file>