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67" r:id="rId8"/>
    <p:sldId id="271" r:id="rId9"/>
    <p:sldId id="272" r:id="rId10"/>
    <p:sldId id="278" r:id="rId11"/>
    <p:sldId id="268" r:id="rId12"/>
    <p:sldId id="269" r:id="rId13"/>
    <p:sldId id="258" r:id="rId14"/>
    <p:sldId id="274" r:id="rId15"/>
    <p:sldId id="276" r:id="rId16"/>
    <p:sldId id="261" r:id="rId17"/>
    <p:sldId id="275" r:id="rId18"/>
    <p:sldId id="259" r:id="rId19"/>
    <p:sldId id="260" r:id="rId20"/>
    <p:sldId id="27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E2E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вт 19.05.20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вт 19.05.20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вт 19.05.20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вт 19.05.20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вт 19.05.20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вт 19.05.20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вт 19.05.20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вт 19.05.20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вт 19.05.20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вт 19.05.20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вт 19.05.20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вт 19.05.20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Индивидуальный маршрут. Каким он может быть…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Педагог Центра детского </a:t>
            </a:r>
            <a:r>
              <a:rPr lang="ru-RU" dirty="0" smtClean="0"/>
              <a:t>творчества </a:t>
            </a:r>
            <a:r>
              <a:rPr lang="ru-RU" dirty="0" smtClean="0"/>
              <a:t>«Паллада» Елена </a:t>
            </a:r>
            <a:r>
              <a:rPr lang="ru-RU" dirty="0" err="1" smtClean="0"/>
              <a:t>Кузнечихина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лены папка\ФАНТ 20\МАЙ\для презентации\img135.jpg"/>
          <p:cNvPicPr>
            <a:picLocks noChangeAspect="1" noChangeArrowheads="1"/>
          </p:cNvPicPr>
          <p:nvPr/>
        </p:nvPicPr>
        <p:blipFill>
          <a:blip r:embed="rId2" cstate="email"/>
          <a:srcRect t="8753" r="5530"/>
          <a:stretch>
            <a:fillRect/>
          </a:stretch>
        </p:blipFill>
        <p:spPr bwMode="auto">
          <a:xfrm>
            <a:off x="323528" y="1124744"/>
            <a:ext cx="4171769" cy="554461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33265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Шаг пятый</a:t>
            </a:r>
            <a:endParaRPr lang="ru-RU" b="1" dirty="0"/>
          </a:p>
        </p:txBody>
      </p:sp>
      <p:pic>
        <p:nvPicPr>
          <p:cNvPr id="1027" name="Picture 3" descr="C:\Users\User\Desktop\лены папка\ФАНТ 20\МАЙ\для презентации\img136.jpg"/>
          <p:cNvPicPr>
            <a:picLocks noChangeAspect="1" noChangeArrowheads="1"/>
          </p:cNvPicPr>
          <p:nvPr/>
        </p:nvPicPr>
        <p:blipFill>
          <a:blip r:embed="rId3" cstate="email"/>
          <a:srcRect t="5386" r="2751"/>
          <a:stretch>
            <a:fillRect/>
          </a:stretch>
        </p:blipFill>
        <p:spPr bwMode="auto">
          <a:xfrm>
            <a:off x="4572000" y="1124744"/>
            <a:ext cx="4116153" cy="5510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476672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Шаг шестой – внешний продукт</a:t>
            </a:r>
            <a:endParaRPr lang="ru-RU" b="1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323528" y="188640"/>
            <a:ext cx="8641796" cy="6552829"/>
            <a:chOff x="323528" y="188640"/>
            <a:chExt cx="8641796" cy="6552829"/>
          </a:xfrm>
        </p:grpSpPr>
        <p:pic>
          <p:nvPicPr>
            <p:cNvPr id="7170" name="Picture 2" descr="C:\Users\User\Desktop\лены папка\ФАНТ 20\МАЙ\для презентации\img128.jpg"/>
            <p:cNvPicPr>
              <a:picLocks noChangeAspect="1" noChangeArrowheads="1"/>
            </p:cNvPicPr>
            <p:nvPr/>
          </p:nvPicPr>
          <p:blipFill>
            <a:blip r:embed="rId2" cstate="email"/>
            <a:srcRect t="5386" r="4604"/>
            <a:stretch>
              <a:fillRect/>
            </a:stretch>
          </p:blipFill>
          <p:spPr bwMode="auto">
            <a:xfrm>
              <a:off x="323528" y="2852936"/>
              <a:ext cx="2800800" cy="3822339"/>
            </a:xfrm>
            <a:prstGeom prst="rect">
              <a:avLst/>
            </a:prstGeom>
            <a:noFill/>
          </p:spPr>
        </p:pic>
        <p:pic>
          <p:nvPicPr>
            <p:cNvPr id="7171" name="Picture 3" descr="C:\Users\User\Desktop\лены папка\ФАНТ 20\МАЙ\для презентации\img129.jpg"/>
            <p:cNvPicPr>
              <a:picLocks noChangeAspect="1" noChangeArrowheads="1"/>
            </p:cNvPicPr>
            <p:nvPr/>
          </p:nvPicPr>
          <p:blipFill>
            <a:blip r:embed="rId3" cstate="email"/>
            <a:srcRect t="2693" r="5530"/>
            <a:stretch>
              <a:fillRect/>
            </a:stretch>
          </p:blipFill>
          <p:spPr bwMode="auto">
            <a:xfrm>
              <a:off x="2195736" y="188640"/>
              <a:ext cx="3166120" cy="4487476"/>
            </a:xfrm>
            <a:prstGeom prst="rect">
              <a:avLst/>
            </a:prstGeom>
            <a:noFill/>
          </p:spPr>
        </p:pic>
        <p:pic>
          <p:nvPicPr>
            <p:cNvPr id="7172" name="Picture 4" descr="C:\Users\User\Desktop\лены папка\ФАНТ 20\МАЙ\для презентации\img130.jpg"/>
            <p:cNvPicPr>
              <a:picLocks noChangeAspect="1" noChangeArrowheads="1"/>
            </p:cNvPicPr>
            <p:nvPr/>
          </p:nvPicPr>
          <p:blipFill>
            <a:blip r:embed="rId4" cstate="email"/>
            <a:srcRect t="11863" r="5530" b="7342"/>
            <a:stretch>
              <a:fillRect/>
            </a:stretch>
          </p:blipFill>
          <p:spPr bwMode="auto">
            <a:xfrm rot="16200000">
              <a:off x="5897763" y="375046"/>
              <a:ext cx="2778312" cy="3269597"/>
            </a:xfrm>
            <a:prstGeom prst="rect">
              <a:avLst/>
            </a:prstGeom>
            <a:noFill/>
          </p:spPr>
        </p:pic>
        <p:pic>
          <p:nvPicPr>
            <p:cNvPr id="7173" name="Picture 5" descr="C:\Users\User\Desktop\лены папка\ФАНТ 20\МАЙ\для презентации\img131.jpg"/>
            <p:cNvPicPr>
              <a:picLocks noChangeAspect="1" noChangeArrowheads="1"/>
            </p:cNvPicPr>
            <p:nvPr/>
          </p:nvPicPr>
          <p:blipFill>
            <a:blip r:embed="rId5" cstate="email"/>
            <a:srcRect l="5530" t="4040" r="6456"/>
            <a:stretch>
              <a:fillRect/>
            </a:stretch>
          </p:blipFill>
          <p:spPr bwMode="auto">
            <a:xfrm rot="16200000">
              <a:off x="5724496" y="3500642"/>
              <a:ext cx="2592389" cy="388926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лены папка\ФАНТ 20\МАЙ\для презентации\img132.jpg"/>
          <p:cNvPicPr>
            <a:picLocks noChangeAspect="1" noChangeArrowheads="1"/>
          </p:cNvPicPr>
          <p:nvPr/>
        </p:nvPicPr>
        <p:blipFill>
          <a:blip r:embed="rId2" cstate="email"/>
          <a:srcRect l="6485" t="6733" r="5530"/>
          <a:stretch>
            <a:fillRect/>
          </a:stretch>
        </p:blipFill>
        <p:spPr bwMode="auto">
          <a:xfrm>
            <a:off x="395536" y="1412776"/>
            <a:ext cx="3611940" cy="52684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332656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Шаг шестой – внутренний продукт</a:t>
            </a:r>
            <a:endParaRPr lang="ru-RU" b="1" dirty="0"/>
          </a:p>
        </p:txBody>
      </p:sp>
      <p:pic>
        <p:nvPicPr>
          <p:cNvPr id="8195" name="Picture 3" descr="C:\Users\User\Desktop\лены папка\ФАНТ 20\МАЙ\для презентации\img133.jpg"/>
          <p:cNvPicPr>
            <a:picLocks noChangeAspect="1" noChangeArrowheads="1"/>
          </p:cNvPicPr>
          <p:nvPr/>
        </p:nvPicPr>
        <p:blipFill>
          <a:blip r:embed="rId3" cstate="email"/>
          <a:srcRect l="8338" t="6060" r="6456"/>
          <a:stretch>
            <a:fillRect/>
          </a:stretch>
        </p:blipFill>
        <p:spPr bwMode="auto">
          <a:xfrm>
            <a:off x="5220072" y="1484784"/>
            <a:ext cx="3384376" cy="5134393"/>
          </a:xfrm>
          <a:prstGeom prst="rect">
            <a:avLst/>
          </a:prstGeom>
          <a:noFill/>
        </p:spPr>
      </p:pic>
      <p:pic>
        <p:nvPicPr>
          <p:cNvPr id="5" name="Picture 3" descr="C:\Users\User\Desktop\лены папка\ФАНТ 20\МАЙ\для презентации\img117.jpg"/>
          <p:cNvPicPr>
            <a:picLocks noChangeAspect="1" noChangeArrowheads="1"/>
          </p:cNvPicPr>
          <p:nvPr/>
        </p:nvPicPr>
        <p:blipFill>
          <a:blip r:embed="rId4" cstate="email"/>
          <a:srcRect l="6763" t="68052" r="3677" b="8601"/>
          <a:stretch>
            <a:fillRect/>
          </a:stretch>
        </p:blipFill>
        <p:spPr bwMode="auto">
          <a:xfrm>
            <a:off x="3347864" y="188640"/>
            <a:ext cx="3742207" cy="13423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/>
          <p:cNvSpPr/>
          <p:nvPr/>
        </p:nvSpPr>
        <p:spPr>
          <a:xfrm>
            <a:off x="1259632" y="188640"/>
            <a:ext cx="6840760" cy="61926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47664" y="260648"/>
            <a:ext cx="6336704" cy="5976664"/>
            <a:chOff x="1040" y="4356"/>
            <a:chExt cx="10077" cy="11759"/>
          </a:xfrm>
        </p:grpSpPr>
        <p:sp>
          <p:nvSpPr>
            <p:cNvPr id="1027" name="Text Box 3"/>
            <p:cNvSpPr txBox="1">
              <a:spLocks noChangeArrowheads="1"/>
            </p:cNvSpPr>
            <p:nvPr/>
          </p:nvSpPr>
          <p:spPr bwMode="auto">
            <a:xfrm>
              <a:off x="1330" y="9161"/>
              <a:ext cx="9624" cy="572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Arial" pitchFamily="34" charset="0"/>
                </a:rPr>
                <a:t>ЦЕЛЬ  ИОМ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8" name="AutoShape 4"/>
            <p:cNvSpPr>
              <a:spLocks noChangeArrowheads="1"/>
            </p:cNvSpPr>
            <p:nvPr/>
          </p:nvSpPr>
          <p:spPr bwMode="auto">
            <a:xfrm>
              <a:off x="4159" y="5727"/>
              <a:ext cx="347" cy="278"/>
            </a:xfrm>
            <a:prstGeom prst="rightArrow">
              <a:avLst>
                <a:gd name="adj1" fmla="val 50000"/>
                <a:gd name="adj2" fmla="val 31205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9" name="AutoShape 5"/>
            <p:cNvSpPr>
              <a:spLocks noChangeArrowheads="1"/>
            </p:cNvSpPr>
            <p:nvPr/>
          </p:nvSpPr>
          <p:spPr bwMode="auto">
            <a:xfrm rot="10800000">
              <a:off x="7712" y="5733"/>
              <a:ext cx="475" cy="278"/>
            </a:xfrm>
            <a:prstGeom prst="rightArrow">
              <a:avLst>
                <a:gd name="adj1" fmla="val 50000"/>
                <a:gd name="adj2" fmla="val 42716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0" name="AutoShape 6"/>
            <p:cNvSpPr>
              <a:spLocks noChangeArrowheads="1"/>
            </p:cNvSpPr>
            <p:nvPr/>
          </p:nvSpPr>
          <p:spPr bwMode="auto">
            <a:xfrm rot="5400000">
              <a:off x="2386" y="8808"/>
              <a:ext cx="428" cy="278"/>
            </a:xfrm>
            <a:prstGeom prst="rightArrow">
              <a:avLst>
                <a:gd name="adj1" fmla="val 50000"/>
                <a:gd name="adj2" fmla="val 38489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031" name="Group 7"/>
            <p:cNvGrpSpPr>
              <a:grpSpLocks/>
            </p:cNvGrpSpPr>
            <p:nvPr/>
          </p:nvGrpSpPr>
          <p:grpSpPr bwMode="auto">
            <a:xfrm>
              <a:off x="1040" y="4356"/>
              <a:ext cx="3089" cy="4308"/>
              <a:chOff x="1040" y="4356"/>
              <a:chExt cx="3089" cy="4308"/>
            </a:xfrm>
          </p:grpSpPr>
          <p:sp>
            <p:nvSpPr>
              <p:cNvPr id="1032" name="Rectangle 8"/>
              <p:cNvSpPr>
                <a:spLocks noChangeArrowheads="1"/>
              </p:cNvSpPr>
              <p:nvPr/>
            </p:nvSpPr>
            <p:spPr bwMode="auto">
              <a:xfrm>
                <a:off x="1040" y="4356"/>
                <a:ext cx="3089" cy="4308"/>
              </a:xfrm>
              <a:prstGeom prst="rect">
                <a:avLst/>
              </a:prstGeom>
              <a:solidFill>
                <a:srgbClr val="FFCC00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3" name="Text Box 9"/>
              <p:cNvSpPr txBox="1">
                <a:spLocks noChangeArrowheads="1"/>
              </p:cNvSpPr>
              <p:nvPr/>
            </p:nvSpPr>
            <p:spPr bwMode="auto">
              <a:xfrm>
                <a:off x="1390" y="4578"/>
                <a:ext cx="2582" cy="611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9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Заказ  родителей</a:t>
                </a:r>
                <a:endParaRPr kumimoji="0" lang="ru-RU" sz="9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4" name="Text Box 10"/>
              <p:cNvSpPr txBox="1">
                <a:spLocks noChangeArrowheads="1"/>
              </p:cNvSpPr>
              <p:nvPr/>
            </p:nvSpPr>
            <p:spPr bwMode="auto">
              <a:xfrm>
                <a:off x="1178" y="5981"/>
                <a:ext cx="1648" cy="2368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9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Вывозят на пленэрные съёмки,  поддерживают интерес к занятиям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5" name="Text Box 11"/>
              <p:cNvSpPr txBox="1">
                <a:spLocks noChangeArrowheads="1"/>
              </p:cNvSpPr>
              <p:nvPr/>
            </p:nvSpPr>
            <p:spPr bwMode="auto">
              <a:xfrm>
                <a:off x="3017" y="6010"/>
                <a:ext cx="955" cy="2368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9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Приобрели цифровой фотоаппарат</a:t>
                </a:r>
                <a:endParaRPr kumimoji="0" lang="ru-RU" sz="9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6" name="AutoShape 12"/>
              <p:cNvSpPr>
                <a:spLocks noChangeArrowheads="1"/>
              </p:cNvSpPr>
              <p:nvPr/>
            </p:nvSpPr>
            <p:spPr bwMode="auto">
              <a:xfrm rot="5400000">
                <a:off x="3127" y="5509"/>
                <a:ext cx="579" cy="278"/>
              </a:xfrm>
              <a:prstGeom prst="rightArrow">
                <a:avLst>
                  <a:gd name="adj1" fmla="val 50000"/>
                  <a:gd name="adj2" fmla="val 52068"/>
                </a:avLst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7" name="AutoShape 13"/>
              <p:cNvSpPr>
                <a:spLocks noChangeArrowheads="1"/>
              </p:cNvSpPr>
              <p:nvPr/>
            </p:nvSpPr>
            <p:spPr bwMode="auto">
              <a:xfrm rot="5400000">
                <a:off x="1455" y="5475"/>
                <a:ext cx="579" cy="278"/>
              </a:xfrm>
              <a:prstGeom prst="rightArrow">
                <a:avLst>
                  <a:gd name="adj1" fmla="val 50000"/>
                  <a:gd name="adj2" fmla="val 52068"/>
                </a:avLst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38" name="Group 14"/>
            <p:cNvGrpSpPr>
              <a:grpSpLocks/>
            </p:cNvGrpSpPr>
            <p:nvPr/>
          </p:nvGrpSpPr>
          <p:grpSpPr bwMode="auto">
            <a:xfrm>
              <a:off x="8272" y="4356"/>
              <a:ext cx="2845" cy="4308"/>
              <a:chOff x="8272" y="4356"/>
              <a:chExt cx="2845" cy="4308"/>
            </a:xfrm>
          </p:grpSpPr>
          <p:sp>
            <p:nvSpPr>
              <p:cNvPr id="1039" name="Rectangle 15"/>
              <p:cNvSpPr>
                <a:spLocks noChangeArrowheads="1"/>
              </p:cNvSpPr>
              <p:nvPr/>
            </p:nvSpPr>
            <p:spPr bwMode="auto">
              <a:xfrm>
                <a:off x="8272" y="4356"/>
                <a:ext cx="2845" cy="4308"/>
              </a:xfrm>
              <a:prstGeom prst="rect">
                <a:avLst/>
              </a:prstGeom>
              <a:solidFill>
                <a:srgbClr val="FF7C80"/>
              </a:solidFill>
              <a:ln w="222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0" name="Text Box 16"/>
              <p:cNvSpPr txBox="1">
                <a:spLocks noChangeArrowheads="1"/>
              </p:cNvSpPr>
              <p:nvPr/>
            </p:nvSpPr>
            <p:spPr bwMode="auto">
              <a:xfrm>
                <a:off x="8430" y="4578"/>
                <a:ext cx="2372" cy="611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9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Желание  учащейся</a:t>
                </a:r>
                <a:endParaRPr kumimoji="0" lang="ru-RU" sz="9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1" name="Text Box 17"/>
              <p:cNvSpPr txBox="1">
                <a:spLocks noChangeArrowheads="1"/>
              </p:cNvSpPr>
              <p:nvPr/>
            </p:nvSpPr>
            <p:spPr bwMode="auto">
              <a:xfrm>
                <a:off x="8555" y="6010"/>
                <a:ext cx="885" cy="2533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9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Составила график своих занятий</a:t>
                </a:r>
                <a:endParaRPr kumimoji="0" lang="ru-RU" sz="9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2" name="Text Box 18"/>
              <p:cNvSpPr txBox="1">
                <a:spLocks noChangeArrowheads="1"/>
              </p:cNvSpPr>
              <p:nvPr/>
            </p:nvSpPr>
            <p:spPr bwMode="auto">
              <a:xfrm>
                <a:off x="9597" y="5981"/>
                <a:ext cx="1384" cy="2562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9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Готовность выполнять задания,   составление </a:t>
                </a:r>
                <a:r>
                  <a:rPr kumimoji="0" lang="ru-RU" sz="900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портфолио</a:t>
                </a:r>
                <a:endParaRPr kumimoji="0" lang="ru-RU" sz="9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3" name="AutoShape 19"/>
              <p:cNvSpPr>
                <a:spLocks noChangeArrowheads="1"/>
              </p:cNvSpPr>
              <p:nvPr/>
            </p:nvSpPr>
            <p:spPr bwMode="auto">
              <a:xfrm rot="5400000">
                <a:off x="8709" y="5509"/>
                <a:ext cx="579" cy="278"/>
              </a:xfrm>
              <a:prstGeom prst="rightArrow">
                <a:avLst>
                  <a:gd name="adj1" fmla="val 50000"/>
                  <a:gd name="adj2" fmla="val 52068"/>
                </a:avLst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4" name="AutoShape 20"/>
              <p:cNvSpPr>
                <a:spLocks noChangeArrowheads="1"/>
              </p:cNvSpPr>
              <p:nvPr/>
            </p:nvSpPr>
            <p:spPr bwMode="auto">
              <a:xfrm rot="5400000">
                <a:off x="10135" y="5475"/>
                <a:ext cx="579" cy="278"/>
              </a:xfrm>
              <a:prstGeom prst="rightArrow">
                <a:avLst>
                  <a:gd name="adj1" fmla="val 50000"/>
                  <a:gd name="adj2" fmla="val 52068"/>
                </a:avLst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045" name="Text Box 21"/>
            <p:cNvSpPr txBox="1">
              <a:spLocks noChangeArrowheads="1"/>
            </p:cNvSpPr>
            <p:nvPr/>
          </p:nvSpPr>
          <p:spPr bwMode="auto">
            <a:xfrm>
              <a:off x="1330" y="10212"/>
              <a:ext cx="2829" cy="781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Задачи</a:t>
              </a:r>
              <a:endPara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6" name="Text Box 22"/>
            <p:cNvSpPr txBox="1">
              <a:spLocks noChangeArrowheads="1"/>
            </p:cNvSpPr>
            <p:nvPr/>
          </p:nvSpPr>
          <p:spPr bwMode="auto">
            <a:xfrm>
              <a:off x="4938" y="10169"/>
              <a:ext cx="2505" cy="1023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Arial" pitchFamily="34" charset="0"/>
                </a:rPr>
                <a:t>ИОМ</a:t>
              </a:r>
              <a:r>
                <a:rPr kumimoji="0" lang="ru-RU" sz="9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Arial" pitchFamily="34" charset="0"/>
                </a:rPr>
                <a:t>   </a:t>
              </a:r>
              <a:r>
                <a:rPr kumimoji="0" lang="ru-RU" sz="9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Arial" pitchFamily="34" charset="0"/>
                </a:rPr>
                <a:t>Дорожная карта</a:t>
              </a:r>
              <a:endPara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7" name="Text Box 23"/>
            <p:cNvSpPr txBox="1">
              <a:spLocks noChangeArrowheads="1"/>
            </p:cNvSpPr>
            <p:nvPr/>
          </p:nvSpPr>
          <p:spPr bwMode="auto">
            <a:xfrm>
              <a:off x="8136" y="10212"/>
              <a:ext cx="2615" cy="781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ru-RU" sz="900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Проверочные</a:t>
              </a:r>
              <a:r>
                <a:rPr kumimoji="0" lang="ru-RU" sz="9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 тесты</a:t>
              </a:r>
              <a:endPara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8" name="AutoShape 24"/>
            <p:cNvSpPr>
              <a:spLocks noChangeArrowheads="1"/>
            </p:cNvSpPr>
            <p:nvPr/>
          </p:nvSpPr>
          <p:spPr bwMode="auto">
            <a:xfrm rot="10800000">
              <a:off x="4167" y="7583"/>
              <a:ext cx="377" cy="278"/>
            </a:xfrm>
            <a:prstGeom prst="rightArrow">
              <a:avLst>
                <a:gd name="adj1" fmla="val 50000"/>
                <a:gd name="adj2" fmla="val 33903"/>
              </a:avLst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9" name="AutoShape 25"/>
            <p:cNvSpPr>
              <a:spLocks noChangeArrowheads="1"/>
            </p:cNvSpPr>
            <p:nvPr/>
          </p:nvSpPr>
          <p:spPr bwMode="auto">
            <a:xfrm rot="5400000">
              <a:off x="5975" y="9811"/>
              <a:ext cx="344" cy="278"/>
            </a:xfrm>
            <a:prstGeom prst="rightArrow">
              <a:avLst>
                <a:gd name="adj1" fmla="val 50000"/>
                <a:gd name="adj2" fmla="val 30935"/>
              </a:avLst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3287" y="11666"/>
              <a:ext cx="5743" cy="1024"/>
              <a:chOff x="3287" y="11666"/>
              <a:chExt cx="5743" cy="1024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3287" y="11666"/>
                <a:ext cx="5743" cy="1024"/>
              </a:xfrm>
              <a:prstGeom prst="rect">
                <a:avLst/>
              </a:prstGeom>
              <a:solidFill>
                <a:srgbClr val="FF0000"/>
              </a:solidFill>
              <a:ln w="222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2" name="Text Box 28"/>
              <p:cNvSpPr txBox="1">
                <a:spLocks noChangeArrowheads="1"/>
              </p:cNvSpPr>
              <p:nvPr/>
            </p:nvSpPr>
            <p:spPr bwMode="auto">
              <a:xfrm>
                <a:off x="4132" y="11865"/>
                <a:ext cx="3735" cy="625"/>
              </a:xfrm>
              <a:prstGeom prst="rect">
                <a:avLst/>
              </a:prstGeom>
              <a:solidFill>
                <a:srgbClr val="FFFFFF"/>
              </a:solidFill>
              <a:ln w="222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9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РЕЗУЛЬТАТ</a:t>
                </a:r>
                <a:endParaRPr kumimoji="0" lang="ru-RU" sz="9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53" name="Group 29"/>
            <p:cNvGrpSpPr>
              <a:grpSpLocks/>
            </p:cNvGrpSpPr>
            <p:nvPr/>
          </p:nvGrpSpPr>
          <p:grpSpPr bwMode="auto">
            <a:xfrm>
              <a:off x="4644" y="4356"/>
              <a:ext cx="3017" cy="4308"/>
              <a:chOff x="4644" y="4356"/>
              <a:chExt cx="3017" cy="4308"/>
            </a:xfrm>
          </p:grpSpPr>
          <p:sp>
            <p:nvSpPr>
              <p:cNvPr id="1054" name="Rectangle 30"/>
              <p:cNvSpPr>
                <a:spLocks noChangeArrowheads="1"/>
              </p:cNvSpPr>
              <p:nvPr/>
            </p:nvSpPr>
            <p:spPr bwMode="auto">
              <a:xfrm>
                <a:off x="4644" y="4356"/>
                <a:ext cx="3017" cy="4308"/>
              </a:xfrm>
              <a:prstGeom prst="rect">
                <a:avLst/>
              </a:prstGeom>
              <a:solidFill>
                <a:srgbClr val="FF6600"/>
              </a:solidFill>
              <a:ln w="222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5" name="Text Box 31"/>
              <p:cNvSpPr txBox="1">
                <a:spLocks noChangeArrowheads="1"/>
              </p:cNvSpPr>
              <p:nvPr/>
            </p:nvSpPr>
            <p:spPr bwMode="auto">
              <a:xfrm>
                <a:off x="4933" y="4498"/>
                <a:ext cx="2505" cy="611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9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Работа  педагога</a:t>
                </a:r>
                <a:endParaRPr kumimoji="0" lang="ru-RU" sz="9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56" name="Text Box 32"/>
              <p:cNvSpPr txBox="1">
                <a:spLocks noChangeArrowheads="1"/>
              </p:cNvSpPr>
              <p:nvPr/>
            </p:nvSpPr>
            <p:spPr bwMode="auto">
              <a:xfrm>
                <a:off x="4938" y="7387"/>
                <a:ext cx="2505" cy="963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9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ПЛАН РАБОТЫ (согласование)</a:t>
                </a:r>
                <a:endParaRPr kumimoji="0" lang="ru-RU" sz="9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57" name="AutoShape 33"/>
              <p:cNvSpPr>
                <a:spLocks noChangeArrowheads="1"/>
              </p:cNvSpPr>
              <p:nvPr/>
            </p:nvSpPr>
            <p:spPr bwMode="auto">
              <a:xfrm rot="5400000">
                <a:off x="5806" y="6836"/>
                <a:ext cx="579" cy="278"/>
              </a:xfrm>
              <a:prstGeom prst="rightArrow">
                <a:avLst>
                  <a:gd name="adj1" fmla="val 50000"/>
                  <a:gd name="adj2" fmla="val 52068"/>
                </a:avLst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8" name="Text Box 34"/>
              <p:cNvSpPr txBox="1">
                <a:spLocks noChangeArrowheads="1"/>
              </p:cNvSpPr>
              <p:nvPr/>
            </p:nvSpPr>
            <p:spPr bwMode="auto">
              <a:xfrm>
                <a:off x="4938" y="6010"/>
                <a:ext cx="2505" cy="611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9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Диагностика</a:t>
                </a:r>
                <a:endParaRPr kumimoji="0" lang="ru-RU" sz="9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59" name="AutoShape 35"/>
              <p:cNvSpPr>
                <a:spLocks noChangeArrowheads="1"/>
              </p:cNvSpPr>
              <p:nvPr/>
            </p:nvSpPr>
            <p:spPr bwMode="auto">
              <a:xfrm rot="5400000">
                <a:off x="5806" y="5475"/>
                <a:ext cx="579" cy="278"/>
              </a:xfrm>
              <a:prstGeom prst="rightArrow">
                <a:avLst>
                  <a:gd name="adj1" fmla="val 50000"/>
                  <a:gd name="adj2" fmla="val 52068"/>
                </a:avLst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60" name="Group 36"/>
            <p:cNvGrpSpPr>
              <a:grpSpLocks/>
            </p:cNvGrpSpPr>
            <p:nvPr/>
          </p:nvGrpSpPr>
          <p:grpSpPr bwMode="auto">
            <a:xfrm>
              <a:off x="8017" y="13254"/>
              <a:ext cx="2937" cy="2861"/>
              <a:chOff x="8017" y="13254"/>
              <a:chExt cx="2937" cy="2861"/>
            </a:xfrm>
          </p:grpSpPr>
          <p:sp>
            <p:nvSpPr>
              <p:cNvPr id="1061" name="Rectangle 37"/>
              <p:cNvSpPr>
                <a:spLocks noChangeArrowheads="1"/>
              </p:cNvSpPr>
              <p:nvPr/>
            </p:nvSpPr>
            <p:spPr bwMode="auto">
              <a:xfrm>
                <a:off x="8017" y="13254"/>
                <a:ext cx="2937" cy="2861"/>
              </a:xfrm>
              <a:prstGeom prst="rect">
                <a:avLst/>
              </a:prstGeom>
              <a:solidFill>
                <a:srgbClr val="FF7C80"/>
              </a:solidFill>
              <a:ln w="222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62" name="Text Box 38"/>
              <p:cNvSpPr txBox="1">
                <a:spLocks noChangeArrowheads="1"/>
              </p:cNvSpPr>
              <p:nvPr/>
            </p:nvSpPr>
            <p:spPr bwMode="auto">
              <a:xfrm>
                <a:off x="8136" y="13498"/>
                <a:ext cx="2615" cy="72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9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libri" pitchFamily="34" charset="0"/>
                    <a:cs typeface="Arial" pitchFamily="34" charset="0"/>
                  </a:rPr>
                  <a:t>Самоанализ учащейся</a:t>
                </a:r>
                <a:endParaRPr kumimoji="0" lang="ru-RU" sz="9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63" name="Text Box 39"/>
              <p:cNvSpPr txBox="1">
                <a:spLocks noChangeArrowheads="1"/>
              </p:cNvSpPr>
              <p:nvPr/>
            </p:nvSpPr>
            <p:spPr bwMode="auto">
              <a:xfrm>
                <a:off x="8149" y="14418"/>
                <a:ext cx="2564" cy="67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900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libri" pitchFamily="34" charset="0"/>
                    <a:cs typeface="Arial" pitchFamily="34" charset="0"/>
                  </a:rPr>
                  <a:t>Портфолио</a:t>
                </a:r>
                <a:r>
                  <a:rPr kumimoji="0" lang="ru-RU" sz="9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libri" pitchFamily="34" charset="0"/>
                    <a:cs typeface="Arial" pitchFamily="34" charset="0"/>
                  </a:rPr>
                  <a:t> достижений</a:t>
                </a:r>
                <a:endParaRPr kumimoji="0" lang="ru-RU" sz="9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64" name="Text Box 40"/>
              <p:cNvSpPr txBox="1">
                <a:spLocks noChangeArrowheads="1"/>
              </p:cNvSpPr>
              <p:nvPr/>
            </p:nvSpPr>
            <p:spPr bwMode="auto">
              <a:xfrm>
                <a:off x="8168" y="15251"/>
                <a:ext cx="2545" cy="61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9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libri" pitchFamily="34" charset="0"/>
                    <a:cs typeface="Arial" pitchFamily="34" charset="0"/>
                  </a:rPr>
                  <a:t>Планы на будущее</a:t>
                </a:r>
                <a:endParaRPr kumimoji="0" lang="ru-RU" sz="9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65" name="Group 41"/>
            <p:cNvGrpSpPr>
              <a:grpSpLocks/>
            </p:cNvGrpSpPr>
            <p:nvPr/>
          </p:nvGrpSpPr>
          <p:grpSpPr bwMode="auto">
            <a:xfrm>
              <a:off x="1178" y="13219"/>
              <a:ext cx="3200" cy="2896"/>
              <a:chOff x="1178" y="13219"/>
              <a:chExt cx="3200" cy="2896"/>
            </a:xfrm>
          </p:grpSpPr>
          <p:sp>
            <p:nvSpPr>
              <p:cNvPr id="1066" name="Rectangle 42"/>
              <p:cNvSpPr>
                <a:spLocks noChangeArrowheads="1"/>
              </p:cNvSpPr>
              <p:nvPr/>
            </p:nvSpPr>
            <p:spPr bwMode="auto">
              <a:xfrm>
                <a:off x="1178" y="13219"/>
                <a:ext cx="3200" cy="2896"/>
              </a:xfrm>
              <a:prstGeom prst="rect">
                <a:avLst/>
              </a:prstGeom>
              <a:solidFill>
                <a:srgbClr val="FFC000"/>
              </a:solidFill>
              <a:ln w="222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67" name="Text Box 43"/>
              <p:cNvSpPr txBox="1">
                <a:spLocks noChangeArrowheads="1"/>
              </p:cNvSpPr>
              <p:nvPr/>
            </p:nvSpPr>
            <p:spPr bwMode="auto">
              <a:xfrm>
                <a:off x="1606" y="13498"/>
                <a:ext cx="2297" cy="83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9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libri" pitchFamily="34" charset="0"/>
                    <a:cs typeface="Arial" pitchFamily="34" charset="0"/>
                  </a:rPr>
                  <a:t>Удовлетворённость родителей</a:t>
                </a:r>
                <a:endParaRPr kumimoji="0" lang="ru-RU" sz="9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68" name="Text Box 44"/>
              <p:cNvSpPr txBox="1">
                <a:spLocks noChangeArrowheads="1"/>
              </p:cNvSpPr>
              <p:nvPr/>
            </p:nvSpPr>
            <p:spPr bwMode="auto">
              <a:xfrm>
                <a:off x="1390" y="14513"/>
                <a:ext cx="2786" cy="130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9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libri" pitchFamily="34" charset="0"/>
                    <a:cs typeface="Arial" pitchFamily="34" charset="0"/>
                  </a:rPr>
                  <a:t>Готовность к дальнейшей поддержке интересов  </a:t>
                </a:r>
                <a:r>
                  <a:rPr kumimoji="0" lang="ru-RU" sz="900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libri" pitchFamily="34" charset="0"/>
                    <a:cs typeface="Arial" pitchFamily="34" charset="0"/>
                  </a:rPr>
                  <a:t>дочеридочери</a:t>
                </a:r>
                <a:endParaRPr kumimoji="0" lang="ru-RU" sz="9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69" name="AutoShape 45"/>
            <p:cNvSpPr>
              <a:spLocks noChangeArrowheads="1"/>
            </p:cNvSpPr>
            <p:nvPr/>
          </p:nvSpPr>
          <p:spPr bwMode="auto">
            <a:xfrm rot="5400000">
              <a:off x="5958" y="8789"/>
              <a:ext cx="428" cy="278"/>
            </a:xfrm>
            <a:prstGeom prst="rightArrow">
              <a:avLst>
                <a:gd name="adj1" fmla="val 50000"/>
                <a:gd name="adj2" fmla="val 38489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0" name="AutoShape 46"/>
            <p:cNvSpPr>
              <a:spLocks noChangeArrowheads="1"/>
            </p:cNvSpPr>
            <p:nvPr/>
          </p:nvSpPr>
          <p:spPr bwMode="auto">
            <a:xfrm rot="5400000">
              <a:off x="8955" y="8790"/>
              <a:ext cx="428" cy="278"/>
            </a:xfrm>
            <a:prstGeom prst="rightArrow">
              <a:avLst>
                <a:gd name="adj1" fmla="val 50000"/>
                <a:gd name="adj2" fmla="val 38489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1" name="AutoShape 47"/>
            <p:cNvSpPr>
              <a:spLocks noChangeArrowheads="1"/>
            </p:cNvSpPr>
            <p:nvPr/>
          </p:nvSpPr>
          <p:spPr bwMode="auto">
            <a:xfrm rot="5400000">
              <a:off x="3619" y="11276"/>
              <a:ext cx="428" cy="278"/>
            </a:xfrm>
            <a:prstGeom prst="rightArrow">
              <a:avLst>
                <a:gd name="adj1" fmla="val 50000"/>
                <a:gd name="adj2" fmla="val 38489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2" name="AutoShape 48"/>
            <p:cNvSpPr>
              <a:spLocks noChangeArrowheads="1"/>
            </p:cNvSpPr>
            <p:nvPr/>
          </p:nvSpPr>
          <p:spPr bwMode="auto">
            <a:xfrm rot="5400000">
              <a:off x="5946" y="11294"/>
              <a:ext cx="428" cy="278"/>
            </a:xfrm>
            <a:prstGeom prst="rightArrow">
              <a:avLst>
                <a:gd name="adj1" fmla="val 50000"/>
                <a:gd name="adj2" fmla="val 38489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3" name="AutoShape 49"/>
            <p:cNvSpPr>
              <a:spLocks noChangeArrowheads="1"/>
            </p:cNvSpPr>
            <p:nvPr/>
          </p:nvSpPr>
          <p:spPr bwMode="auto">
            <a:xfrm rot="5400000">
              <a:off x="8677" y="11270"/>
              <a:ext cx="428" cy="278"/>
            </a:xfrm>
            <a:prstGeom prst="rightArrow">
              <a:avLst>
                <a:gd name="adj1" fmla="val 50000"/>
                <a:gd name="adj2" fmla="val 38489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4" name="AutoShape 50"/>
            <p:cNvSpPr>
              <a:spLocks noChangeArrowheads="1"/>
            </p:cNvSpPr>
            <p:nvPr/>
          </p:nvSpPr>
          <p:spPr bwMode="auto">
            <a:xfrm rot="5400000">
              <a:off x="2587" y="9802"/>
              <a:ext cx="344" cy="278"/>
            </a:xfrm>
            <a:prstGeom prst="rightArrow">
              <a:avLst>
                <a:gd name="adj1" fmla="val 50000"/>
                <a:gd name="adj2" fmla="val 30935"/>
              </a:avLst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5" name="AutoShape 51"/>
            <p:cNvSpPr>
              <a:spLocks noChangeArrowheads="1"/>
            </p:cNvSpPr>
            <p:nvPr/>
          </p:nvSpPr>
          <p:spPr bwMode="auto">
            <a:xfrm rot="5400000">
              <a:off x="9206" y="9804"/>
              <a:ext cx="344" cy="278"/>
            </a:xfrm>
            <a:prstGeom prst="rightArrow">
              <a:avLst>
                <a:gd name="adj1" fmla="val 50000"/>
                <a:gd name="adj2" fmla="val 30935"/>
              </a:avLst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6" name="AutoShape 52"/>
            <p:cNvSpPr>
              <a:spLocks noChangeArrowheads="1"/>
            </p:cNvSpPr>
            <p:nvPr/>
          </p:nvSpPr>
          <p:spPr bwMode="auto">
            <a:xfrm rot="10800000" flipH="1">
              <a:off x="7731" y="7583"/>
              <a:ext cx="424" cy="278"/>
            </a:xfrm>
            <a:prstGeom prst="rightArrow">
              <a:avLst>
                <a:gd name="adj1" fmla="val 50000"/>
                <a:gd name="adj2" fmla="val 38129"/>
              </a:avLst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7" name="AutoShape 53"/>
            <p:cNvSpPr>
              <a:spLocks noChangeArrowheads="1"/>
            </p:cNvSpPr>
            <p:nvPr/>
          </p:nvSpPr>
          <p:spPr bwMode="auto">
            <a:xfrm>
              <a:off x="3650" y="12739"/>
              <a:ext cx="253" cy="441"/>
            </a:xfrm>
            <a:prstGeom prst="upDownArrow">
              <a:avLst>
                <a:gd name="adj1" fmla="val 50000"/>
                <a:gd name="adj2" fmla="val 34862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8" name="AutoShape 54"/>
            <p:cNvSpPr>
              <a:spLocks noChangeArrowheads="1"/>
            </p:cNvSpPr>
            <p:nvPr/>
          </p:nvSpPr>
          <p:spPr bwMode="auto">
            <a:xfrm>
              <a:off x="6033" y="12770"/>
              <a:ext cx="253" cy="441"/>
            </a:xfrm>
            <a:prstGeom prst="upDownArrow">
              <a:avLst>
                <a:gd name="adj1" fmla="val 50000"/>
                <a:gd name="adj2" fmla="val 34862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9" name="AutoShape 55"/>
            <p:cNvSpPr>
              <a:spLocks noChangeArrowheads="1"/>
            </p:cNvSpPr>
            <p:nvPr/>
          </p:nvSpPr>
          <p:spPr bwMode="auto">
            <a:xfrm flipH="1">
              <a:off x="8580" y="12739"/>
              <a:ext cx="280" cy="441"/>
            </a:xfrm>
            <a:prstGeom prst="upDownArrow">
              <a:avLst>
                <a:gd name="adj1" fmla="val 50000"/>
                <a:gd name="adj2" fmla="val 315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080" name="Group 56"/>
            <p:cNvGrpSpPr>
              <a:grpSpLocks/>
            </p:cNvGrpSpPr>
            <p:nvPr/>
          </p:nvGrpSpPr>
          <p:grpSpPr bwMode="auto">
            <a:xfrm>
              <a:off x="4739" y="13237"/>
              <a:ext cx="2906" cy="2878"/>
              <a:chOff x="4739" y="13237"/>
              <a:chExt cx="2906" cy="2878"/>
            </a:xfrm>
          </p:grpSpPr>
          <p:sp>
            <p:nvSpPr>
              <p:cNvPr id="1081" name="Rectangle 57"/>
              <p:cNvSpPr>
                <a:spLocks noChangeArrowheads="1"/>
              </p:cNvSpPr>
              <p:nvPr/>
            </p:nvSpPr>
            <p:spPr bwMode="auto">
              <a:xfrm>
                <a:off x="4739" y="13237"/>
                <a:ext cx="2906" cy="2878"/>
              </a:xfrm>
              <a:prstGeom prst="rect">
                <a:avLst/>
              </a:prstGeom>
              <a:solidFill>
                <a:srgbClr val="FF6600"/>
              </a:solidFill>
              <a:ln w="222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82" name="Text Box 58"/>
              <p:cNvSpPr txBox="1">
                <a:spLocks noChangeArrowheads="1"/>
              </p:cNvSpPr>
              <p:nvPr/>
            </p:nvSpPr>
            <p:spPr bwMode="auto">
              <a:xfrm>
                <a:off x="4858" y="13433"/>
                <a:ext cx="2633" cy="1156"/>
              </a:xfrm>
              <a:prstGeom prst="rect">
                <a:avLst/>
              </a:prstGeom>
              <a:solidFill>
                <a:srgbClr val="FFFFFF"/>
              </a:solidFill>
              <a:ln w="222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9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libri" pitchFamily="34" charset="0"/>
                    <a:cs typeface="Arial" pitchFamily="34" charset="0"/>
                  </a:rPr>
                  <a:t>Дальнейшая педагогическая поддержка. Мотивация</a:t>
                </a:r>
                <a:endParaRPr kumimoji="0" lang="ru-RU" sz="9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83" name="Text Box 59"/>
              <p:cNvSpPr txBox="1">
                <a:spLocks noChangeArrowheads="1"/>
              </p:cNvSpPr>
              <p:nvPr/>
            </p:nvSpPr>
            <p:spPr bwMode="auto">
              <a:xfrm>
                <a:off x="5048" y="14982"/>
                <a:ext cx="2320" cy="551"/>
              </a:xfrm>
              <a:prstGeom prst="rect">
                <a:avLst/>
              </a:prstGeom>
              <a:solidFill>
                <a:srgbClr val="FFFFFF"/>
              </a:solidFill>
              <a:ln w="222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9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libri" pitchFamily="34" charset="0"/>
                    <a:cs typeface="Arial" pitchFamily="34" charset="0"/>
                  </a:rPr>
                  <a:t>диагностика</a:t>
                </a:r>
                <a:endParaRPr kumimoji="0" lang="ru-RU" sz="9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лены папка\ФАНТ 20\МАЙ\для презентации\img137.jpg"/>
          <p:cNvPicPr>
            <a:picLocks noChangeAspect="1" noChangeArrowheads="1"/>
          </p:cNvPicPr>
          <p:nvPr/>
        </p:nvPicPr>
        <p:blipFill>
          <a:blip r:embed="rId2" cstate="email"/>
          <a:srcRect t="2020" r="4604"/>
          <a:stretch>
            <a:fillRect/>
          </a:stretch>
        </p:blipFill>
        <p:spPr bwMode="auto">
          <a:xfrm>
            <a:off x="323528" y="908720"/>
            <a:ext cx="3916596" cy="5535284"/>
          </a:xfrm>
          <a:prstGeom prst="rect">
            <a:avLst/>
          </a:prstGeom>
          <a:noFill/>
        </p:spPr>
      </p:pic>
      <p:pic>
        <p:nvPicPr>
          <p:cNvPr id="2051" name="Picture 3" descr="C:\Users\User\Desktop\лены папка\ФАНТ 20\МАЙ\для презентации\img138.jpg"/>
          <p:cNvPicPr>
            <a:picLocks noChangeAspect="1" noChangeArrowheads="1"/>
          </p:cNvPicPr>
          <p:nvPr/>
        </p:nvPicPr>
        <p:blipFill>
          <a:blip r:embed="rId3" cstate="email"/>
          <a:srcRect t="1347" r="3677"/>
          <a:stretch>
            <a:fillRect/>
          </a:stretch>
        </p:blipFill>
        <p:spPr bwMode="auto">
          <a:xfrm>
            <a:off x="4572000" y="908720"/>
            <a:ext cx="2554718" cy="3600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7544" y="332656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Маршрут по  овладению навыками академического рисунка </a:t>
            </a:r>
            <a:endParaRPr lang="ru-RU" b="1" dirty="0"/>
          </a:p>
        </p:txBody>
      </p:sp>
      <p:pic>
        <p:nvPicPr>
          <p:cNvPr id="5" name="Picture 2" descr="C:\Users\User\Desktop\лены папка\ФАНТ 20\МАЙ\для презентации\img121.jpg"/>
          <p:cNvPicPr>
            <a:picLocks noChangeAspect="1" noChangeArrowheads="1"/>
          </p:cNvPicPr>
          <p:nvPr/>
        </p:nvPicPr>
        <p:blipFill>
          <a:blip r:embed="rId4" cstate="email"/>
          <a:srcRect t="2693" r="4604"/>
          <a:stretch>
            <a:fillRect/>
          </a:stretch>
        </p:blipFill>
        <p:spPr bwMode="auto">
          <a:xfrm rot="16200000">
            <a:off x="6381927" y="4225248"/>
            <a:ext cx="2120470" cy="2976245"/>
          </a:xfrm>
          <a:prstGeom prst="rect">
            <a:avLst/>
          </a:prstGeom>
          <a:noFill/>
          <a:ln w="44450">
            <a:solidFill>
              <a:srgbClr val="DADE2E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лены папка\ФАНТ 20\МАЙ\ИОМ\оценка\img139.jpg"/>
          <p:cNvPicPr>
            <a:picLocks noChangeAspect="1" noChangeArrowheads="1"/>
          </p:cNvPicPr>
          <p:nvPr/>
        </p:nvPicPr>
        <p:blipFill>
          <a:blip r:embed="rId2" cstate="email"/>
          <a:srcRect t="3366" r="4575"/>
          <a:stretch>
            <a:fillRect/>
          </a:stretch>
        </p:blipFill>
        <p:spPr bwMode="auto">
          <a:xfrm rot="5400000">
            <a:off x="1716481" y="-412225"/>
            <a:ext cx="5616624" cy="78264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ПРОЕКТЫ\- АЛЕНЬКИЙ ЦВЕТОЧЕК\От идеи до воплощения\DSC_0028.JPG"/>
          <p:cNvPicPr>
            <a:picLocks noChangeAspect="1" noChangeArrowheads="1"/>
          </p:cNvPicPr>
          <p:nvPr/>
        </p:nvPicPr>
        <p:blipFill>
          <a:blip r:embed="rId2" cstate="print"/>
          <a:srcRect l="19143" t="10182" r="1511" b="1887"/>
          <a:stretch>
            <a:fillRect/>
          </a:stretch>
        </p:blipFill>
        <p:spPr bwMode="auto">
          <a:xfrm>
            <a:off x="323528" y="2276872"/>
            <a:ext cx="5896504" cy="4340482"/>
          </a:xfrm>
          <a:prstGeom prst="rect">
            <a:avLst/>
          </a:prstGeom>
          <a:noFill/>
        </p:spPr>
      </p:pic>
      <p:pic>
        <p:nvPicPr>
          <p:cNvPr id="3074" name="Picture 2" descr="C:\Users\User\Desktop\ПРОЕКТЫ\- АЛЕНЬКИЙ ЦВЕТОЧЕК\От идеи до воплощения\DSC_0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162" y="188640"/>
            <a:ext cx="4769911" cy="3168352"/>
          </a:xfrm>
          <a:prstGeom prst="rect">
            <a:avLst/>
          </a:prstGeom>
          <a:noFill/>
        </p:spPr>
      </p:pic>
      <p:pic>
        <p:nvPicPr>
          <p:cNvPr id="3076" name="Picture 4" descr="C:\Users\User\Desktop\ПРОЕКТЫ\- АЛЕНЬКИЙ ЦВЕТОЧЕК\От идеи до воплощения\IMG_5872.JPG"/>
          <p:cNvPicPr>
            <a:picLocks noChangeAspect="1" noChangeArrowheads="1"/>
          </p:cNvPicPr>
          <p:nvPr/>
        </p:nvPicPr>
        <p:blipFill>
          <a:blip r:embed="rId4" cstate="email"/>
          <a:srcRect l="37480" t="5679" r="2893"/>
          <a:stretch>
            <a:fillRect/>
          </a:stretch>
        </p:blipFill>
        <p:spPr bwMode="auto">
          <a:xfrm>
            <a:off x="6372200" y="3573016"/>
            <a:ext cx="2520280" cy="29900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7544" y="332656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Индивидуальный маршрут Полины Вьюгиной «Аленький цветочек» 2018г.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07504" y="1340768"/>
            <a:ext cx="4705034" cy="4824536"/>
            <a:chOff x="3225" y="737"/>
            <a:chExt cx="10046" cy="9360"/>
          </a:xfrm>
        </p:grpSpPr>
        <p:sp>
          <p:nvSpPr>
            <p:cNvPr id="1027" name="Rectangle 3"/>
            <p:cNvSpPr>
              <a:spLocks noChangeArrowheads="1"/>
            </p:cNvSpPr>
            <p:nvPr/>
          </p:nvSpPr>
          <p:spPr bwMode="auto">
            <a:xfrm>
              <a:off x="3225" y="737"/>
              <a:ext cx="10046" cy="936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028" name="Group 4"/>
            <p:cNvGrpSpPr>
              <a:grpSpLocks/>
            </p:cNvGrpSpPr>
            <p:nvPr/>
          </p:nvGrpSpPr>
          <p:grpSpPr bwMode="auto">
            <a:xfrm>
              <a:off x="3952" y="988"/>
              <a:ext cx="8952" cy="8868"/>
              <a:chOff x="3952" y="988"/>
              <a:chExt cx="8952" cy="8868"/>
            </a:xfrm>
          </p:grpSpPr>
          <p:sp>
            <p:nvSpPr>
              <p:cNvPr id="1029" name="Text Box 5"/>
              <p:cNvSpPr txBox="1">
                <a:spLocks noChangeArrowheads="1"/>
              </p:cNvSpPr>
              <p:nvPr/>
            </p:nvSpPr>
            <p:spPr bwMode="auto">
              <a:xfrm>
                <a:off x="4000" y="3869"/>
                <a:ext cx="4682" cy="1086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  <a:cs typeface="Arial" pitchFamily="34" charset="0"/>
                  </a:rPr>
                  <a:t>Индивидуальная работа</a:t>
                </a:r>
                <a:r>
                  <a:rPr kumimoji="0" lang="ru-RU" sz="1000" b="1" i="0" u="none" strike="noStrike" cap="none" normalizeH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ru-RU" sz="10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  <a:cs typeface="Arial" pitchFamily="34" charset="0"/>
                  </a:rPr>
                  <a:t>над эскизом и подбор материала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0" name="Text Box 6"/>
              <p:cNvSpPr txBox="1">
                <a:spLocks noChangeArrowheads="1"/>
              </p:cNvSpPr>
              <p:nvPr/>
            </p:nvSpPr>
            <p:spPr bwMode="auto">
              <a:xfrm>
                <a:off x="4068" y="988"/>
                <a:ext cx="2470" cy="844"/>
              </a:xfrm>
              <a:prstGeom prst="rect">
                <a:avLst/>
              </a:prstGeom>
              <a:solidFill>
                <a:srgbClr val="FF0000"/>
              </a:solidFill>
              <a:ln w="25400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  <a:cs typeface="Arial" pitchFamily="34" charset="0"/>
                  </a:rPr>
                  <a:t>ИДЕЯ</a:t>
                </a:r>
                <a:endPara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1" name="Text Box 7"/>
              <p:cNvSpPr txBox="1">
                <a:spLocks noChangeArrowheads="1"/>
              </p:cNvSpPr>
              <p:nvPr/>
            </p:nvSpPr>
            <p:spPr bwMode="auto">
              <a:xfrm>
                <a:off x="10284" y="997"/>
                <a:ext cx="2436" cy="933"/>
              </a:xfrm>
              <a:prstGeom prst="rect">
                <a:avLst/>
              </a:prstGeom>
              <a:solidFill>
                <a:srgbClr val="FFCCCC"/>
              </a:solidFill>
              <a:ln w="31750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Calibri" pitchFamily="34" charset="0"/>
                    <a:cs typeface="Arial" pitchFamily="34" charset="0"/>
                  </a:rPr>
                  <a:t>Потенциальный заказчик</a:t>
                </a:r>
                <a:endPara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2" name="Text Box 8"/>
              <p:cNvSpPr txBox="1">
                <a:spLocks noChangeArrowheads="1"/>
              </p:cNvSpPr>
              <p:nvPr/>
            </p:nvSpPr>
            <p:spPr bwMode="auto">
              <a:xfrm>
                <a:off x="11594" y="2361"/>
                <a:ext cx="1204" cy="468"/>
              </a:xfrm>
              <a:prstGeom prst="rect">
                <a:avLst/>
              </a:prstGeom>
              <a:solidFill>
                <a:srgbClr val="FFFFFF"/>
              </a:solidFill>
              <a:ln w="31750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Calibri" pitchFamily="34" charset="0"/>
                    <a:cs typeface="Arial" pitchFamily="34" charset="0"/>
                  </a:rPr>
                  <a:t>место</a:t>
                </a:r>
                <a:endPara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3" name="Text Box 9"/>
              <p:cNvSpPr txBox="1">
                <a:spLocks noChangeArrowheads="1"/>
              </p:cNvSpPr>
              <p:nvPr/>
            </p:nvSpPr>
            <p:spPr bwMode="auto">
              <a:xfrm>
                <a:off x="10284" y="2361"/>
                <a:ext cx="1145" cy="468"/>
              </a:xfrm>
              <a:prstGeom prst="rect">
                <a:avLst/>
              </a:prstGeom>
              <a:solidFill>
                <a:srgbClr val="FFFFFF"/>
              </a:solidFill>
              <a:ln w="31750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Calibri" pitchFamily="34" charset="0"/>
                    <a:cs typeface="Arial" pitchFamily="34" charset="0"/>
                  </a:rPr>
                  <a:t>тема</a:t>
                </a:r>
                <a:endPara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4" name="Text Box 10"/>
              <p:cNvSpPr txBox="1">
                <a:spLocks noChangeArrowheads="1"/>
              </p:cNvSpPr>
              <p:nvPr/>
            </p:nvSpPr>
            <p:spPr bwMode="auto">
              <a:xfrm>
                <a:off x="7243" y="997"/>
                <a:ext cx="2165" cy="933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  <a:cs typeface="Arial" pitchFamily="34" charset="0"/>
                  </a:rPr>
                  <a:t>Обсуждение</a:t>
                </a:r>
                <a:endPara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5" name="AutoShape 11"/>
              <p:cNvSpPr>
                <a:spLocks noChangeArrowheads="1"/>
              </p:cNvSpPr>
              <p:nvPr/>
            </p:nvSpPr>
            <p:spPr bwMode="auto">
              <a:xfrm rot="5400000">
                <a:off x="9629" y="1164"/>
                <a:ext cx="369" cy="484"/>
              </a:xfrm>
              <a:prstGeom prst="downArrow">
                <a:avLst>
                  <a:gd name="adj1" fmla="val 50000"/>
                  <a:gd name="adj2" fmla="val 32791"/>
                </a:avLst>
              </a:prstGeom>
              <a:solidFill>
                <a:srgbClr val="FFCCCC"/>
              </a:solidFill>
              <a:ln w="9525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vert="eaVert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6" name="AutoShape 12"/>
              <p:cNvSpPr>
                <a:spLocks noChangeArrowheads="1"/>
              </p:cNvSpPr>
              <p:nvPr/>
            </p:nvSpPr>
            <p:spPr bwMode="auto">
              <a:xfrm>
                <a:off x="10528" y="1930"/>
                <a:ext cx="263" cy="431"/>
              </a:xfrm>
              <a:prstGeom prst="downArrow">
                <a:avLst>
                  <a:gd name="adj1" fmla="val 50000"/>
                  <a:gd name="adj2" fmla="val 40970"/>
                </a:avLst>
              </a:prstGeom>
              <a:solidFill>
                <a:srgbClr val="FFCCCC"/>
              </a:solidFill>
              <a:ln w="9525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vert="eaVert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7" name="AutoShape 13"/>
              <p:cNvSpPr>
                <a:spLocks noChangeArrowheads="1"/>
              </p:cNvSpPr>
              <p:nvPr/>
            </p:nvSpPr>
            <p:spPr bwMode="auto">
              <a:xfrm>
                <a:off x="12183" y="1930"/>
                <a:ext cx="263" cy="431"/>
              </a:xfrm>
              <a:prstGeom prst="downArrow">
                <a:avLst>
                  <a:gd name="adj1" fmla="val 50000"/>
                  <a:gd name="adj2" fmla="val 40970"/>
                </a:avLst>
              </a:prstGeom>
              <a:solidFill>
                <a:srgbClr val="FFCCCC"/>
              </a:solidFill>
              <a:ln w="9525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vert="eaVert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8" name="AutoShape 14"/>
              <p:cNvSpPr>
                <a:spLocks noChangeArrowheads="1"/>
              </p:cNvSpPr>
              <p:nvPr/>
            </p:nvSpPr>
            <p:spPr bwMode="auto">
              <a:xfrm rot="16200000">
                <a:off x="6783" y="1203"/>
                <a:ext cx="369" cy="412"/>
              </a:xfrm>
              <a:prstGeom prst="downArrow">
                <a:avLst>
                  <a:gd name="adj1" fmla="val 50000"/>
                  <a:gd name="adj2" fmla="val 27913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eaVert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9" name="Text Box 15"/>
              <p:cNvSpPr txBox="1">
                <a:spLocks noChangeArrowheads="1"/>
              </p:cNvSpPr>
              <p:nvPr/>
            </p:nvSpPr>
            <p:spPr bwMode="auto">
              <a:xfrm>
                <a:off x="7115" y="2710"/>
                <a:ext cx="2394" cy="553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4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  <a:cs typeface="Arial" pitchFamily="34" charset="0"/>
                  </a:rPr>
                  <a:t>  </a:t>
                </a:r>
                <a:r>
                  <a:rPr kumimoji="0" lang="ru-RU" sz="10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  <a:cs typeface="Arial" pitchFamily="34" charset="0"/>
                  </a:rPr>
                  <a:t>План работы</a:t>
                </a:r>
                <a:endPara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0" name="AutoShape 16"/>
              <p:cNvSpPr>
                <a:spLocks noChangeArrowheads="1"/>
              </p:cNvSpPr>
              <p:nvPr/>
            </p:nvSpPr>
            <p:spPr bwMode="auto">
              <a:xfrm>
                <a:off x="8096" y="2137"/>
                <a:ext cx="397" cy="442"/>
              </a:xfrm>
              <a:prstGeom prst="downArrow">
                <a:avLst>
                  <a:gd name="adj1" fmla="val 50000"/>
                  <a:gd name="adj2" fmla="val 27834"/>
                </a:avLst>
              </a:prstGeom>
              <a:solidFill>
                <a:srgbClr val="C0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eaVert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1" name="Text Box 17"/>
              <p:cNvSpPr txBox="1">
                <a:spLocks noChangeArrowheads="1"/>
              </p:cNvSpPr>
              <p:nvPr/>
            </p:nvSpPr>
            <p:spPr bwMode="auto">
              <a:xfrm>
                <a:off x="9220" y="3943"/>
                <a:ext cx="2712" cy="1012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  <a:cs typeface="Arial" pitchFamily="34" charset="0"/>
                  </a:rPr>
                  <a:t>Взаимодействие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2" name="Text Box 18"/>
              <p:cNvSpPr txBox="1">
                <a:spLocks noChangeArrowheads="1"/>
              </p:cNvSpPr>
              <p:nvPr/>
            </p:nvSpPr>
            <p:spPr bwMode="auto">
              <a:xfrm>
                <a:off x="5459" y="5460"/>
                <a:ext cx="2442" cy="950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  <a:cs typeface="Arial" pitchFamily="34" charset="0"/>
                  </a:rPr>
                  <a:t>Готовый эскиз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3" name="Text Box 19"/>
              <p:cNvSpPr txBox="1">
                <a:spLocks noChangeArrowheads="1"/>
              </p:cNvSpPr>
              <p:nvPr/>
            </p:nvSpPr>
            <p:spPr bwMode="auto">
              <a:xfrm>
                <a:off x="8869" y="5404"/>
                <a:ext cx="3679" cy="993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  <a:cs typeface="Arial" pitchFamily="34" charset="0"/>
                  </a:rPr>
                  <a:t>Учреждение - заказчик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4" name="Text Box 20"/>
              <p:cNvSpPr txBox="1">
                <a:spLocks noChangeArrowheads="1"/>
              </p:cNvSpPr>
              <p:nvPr/>
            </p:nvSpPr>
            <p:spPr bwMode="auto">
              <a:xfrm>
                <a:off x="7099" y="6881"/>
                <a:ext cx="2789" cy="636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  <a:cs typeface="Arial" pitchFamily="34" charset="0"/>
                  </a:rPr>
                  <a:t>Работа по плану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5" name="Text Box 21"/>
              <p:cNvSpPr txBox="1">
                <a:spLocks noChangeArrowheads="1"/>
              </p:cNvSpPr>
              <p:nvPr/>
            </p:nvSpPr>
            <p:spPr bwMode="auto">
              <a:xfrm>
                <a:off x="8807" y="7765"/>
                <a:ext cx="4097" cy="616"/>
              </a:xfrm>
              <a:prstGeom prst="rect">
                <a:avLst/>
              </a:prstGeom>
              <a:solidFill>
                <a:srgbClr val="00B050"/>
              </a:solidFill>
              <a:ln w="31750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  <a:cs typeface="Arial" pitchFamily="34" charset="0"/>
                  </a:rPr>
                  <a:t>Консультации с педагогом</a:t>
                </a:r>
                <a:endPara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6" name="Text Box 22"/>
              <p:cNvSpPr txBox="1">
                <a:spLocks noChangeArrowheads="1"/>
              </p:cNvSpPr>
              <p:nvPr/>
            </p:nvSpPr>
            <p:spPr bwMode="auto">
              <a:xfrm>
                <a:off x="3952" y="7791"/>
                <a:ext cx="4201" cy="624"/>
              </a:xfrm>
              <a:prstGeom prst="rect">
                <a:avLst/>
              </a:prstGeom>
              <a:solidFill>
                <a:srgbClr val="7030A0"/>
              </a:solidFill>
              <a:ln w="31750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  <a:cs typeface="Arial" pitchFamily="34" charset="0"/>
                  </a:rPr>
                  <a:t>Практическая работа</a:t>
                </a:r>
                <a:endPara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7" name="Text Box 23"/>
              <p:cNvSpPr txBox="1">
                <a:spLocks noChangeArrowheads="1"/>
              </p:cNvSpPr>
              <p:nvPr/>
            </p:nvSpPr>
            <p:spPr bwMode="auto">
              <a:xfrm>
                <a:off x="6944" y="8952"/>
                <a:ext cx="3122" cy="860"/>
              </a:xfrm>
              <a:prstGeom prst="rect">
                <a:avLst/>
              </a:prstGeom>
              <a:solidFill>
                <a:srgbClr val="FF0000"/>
              </a:solidFill>
              <a:ln w="25400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  <a:cs typeface="Arial" pitchFamily="34" charset="0"/>
                  </a:rPr>
                  <a:t>РЕЗУЛЬТАТ</a:t>
                </a:r>
                <a:endPara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8" name="AutoShape 24"/>
              <p:cNvSpPr>
                <a:spLocks noChangeArrowheads="1"/>
              </p:cNvSpPr>
              <p:nvPr/>
            </p:nvSpPr>
            <p:spPr bwMode="auto">
              <a:xfrm>
                <a:off x="7117" y="3312"/>
                <a:ext cx="397" cy="442"/>
              </a:xfrm>
              <a:prstGeom prst="downArrow">
                <a:avLst>
                  <a:gd name="adj1" fmla="val 50000"/>
                  <a:gd name="adj2" fmla="val 27834"/>
                </a:avLst>
              </a:prstGeom>
              <a:solidFill>
                <a:srgbClr val="C0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eaVert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9" name="AutoShape 25"/>
              <p:cNvSpPr>
                <a:spLocks noChangeArrowheads="1"/>
              </p:cNvSpPr>
              <p:nvPr/>
            </p:nvSpPr>
            <p:spPr bwMode="auto">
              <a:xfrm>
                <a:off x="7223" y="4953"/>
                <a:ext cx="397" cy="442"/>
              </a:xfrm>
              <a:prstGeom prst="downArrow">
                <a:avLst>
                  <a:gd name="adj1" fmla="val 50000"/>
                  <a:gd name="adj2" fmla="val 27834"/>
                </a:avLst>
              </a:prstGeom>
              <a:solidFill>
                <a:srgbClr val="C0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eaVert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0" name="AutoShape 26"/>
              <p:cNvSpPr>
                <a:spLocks noChangeArrowheads="1"/>
              </p:cNvSpPr>
              <p:nvPr/>
            </p:nvSpPr>
            <p:spPr bwMode="auto">
              <a:xfrm>
                <a:off x="5618" y="4972"/>
                <a:ext cx="397" cy="442"/>
              </a:xfrm>
              <a:prstGeom prst="downArrow">
                <a:avLst>
                  <a:gd name="adj1" fmla="val 50000"/>
                  <a:gd name="adj2" fmla="val 27834"/>
                </a:avLst>
              </a:prstGeom>
              <a:solidFill>
                <a:srgbClr val="C0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eaVert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1" name="AutoShape 27"/>
              <p:cNvSpPr>
                <a:spLocks noChangeArrowheads="1"/>
              </p:cNvSpPr>
              <p:nvPr/>
            </p:nvSpPr>
            <p:spPr bwMode="auto">
              <a:xfrm>
                <a:off x="10242" y="4919"/>
                <a:ext cx="397" cy="442"/>
              </a:xfrm>
              <a:prstGeom prst="downArrow">
                <a:avLst>
                  <a:gd name="adj1" fmla="val 50000"/>
                  <a:gd name="adj2" fmla="val 27834"/>
                </a:avLst>
              </a:prstGeom>
              <a:solidFill>
                <a:srgbClr val="C0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eaVert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2" name="AutoShape 28"/>
              <p:cNvSpPr>
                <a:spLocks noChangeArrowheads="1"/>
              </p:cNvSpPr>
              <p:nvPr/>
            </p:nvSpPr>
            <p:spPr bwMode="auto">
              <a:xfrm>
                <a:off x="7223" y="6410"/>
                <a:ext cx="397" cy="442"/>
              </a:xfrm>
              <a:prstGeom prst="downArrow">
                <a:avLst>
                  <a:gd name="adj1" fmla="val 50000"/>
                  <a:gd name="adj2" fmla="val 27834"/>
                </a:avLst>
              </a:prstGeom>
              <a:solidFill>
                <a:srgbClr val="C0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eaVert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3" name="AutoShape 29"/>
              <p:cNvSpPr>
                <a:spLocks noChangeArrowheads="1"/>
              </p:cNvSpPr>
              <p:nvPr/>
            </p:nvSpPr>
            <p:spPr bwMode="auto">
              <a:xfrm>
                <a:off x="8152" y="5768"/>
                <a:ext cx="583" cy="355"/>
              </a:xfrm>
              <a:prstGeom prst="leftRightArrow">
                <a:avLst>
                  <a:gd name="adj1" fmla="val 50000"/>
                  <a:gd name="adj2" fmla="val 32845"/>
                </a:avLst>
              </a:prstGeom>
              <a:solidFill>
                <a:srgbClr val="0070C0"/>
              </a:solidFill>
              <a:ln w="9525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4" name="AutoShape 30"/>
              <p:cNvSpPr>
                <a:spLocks noChangeArrowheads="1"/>
              </p:cNvSpPr>
              <p:nvPr/>
            </p:nvSpPr>
            <p:spPr bwMode="auto">
              <a:xfrm>
                <a:off x="9272" y="6391"/>
                <a:ext cx="397" cy="442"/>
              </a:xfrm>
              <a:prstGeom prst="downArrow">
                <a:avLst>
                  <a:gd name="adj1" fmla="val 50000"/>
                  <a:gd name="adj2" fmla="val 27834"/>
                </a:avLst>
              </a:prstGeom>
              <a:solidFill>
                <a:srgbClr val="C0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eaVert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5" name="AutoShape 31"/>
              <p:cNvSpPr>
                <a:spLocks noChangeArrowheads="1"/>
              </p:cNvSpPr>
              <p:nvPr/>
            </p:nvSpPr>
            <p:spPr bwMode="auto">
              <a:xfrm rot="2594790">
                <a:off x="6497" y="7324"/>
                <a:ext cx="397" cy="442"/>
              </a:xfrm>
              <a:prstGeom prst="downArrow">
                <a:avLst>
                  <a:gd name="adj1" fmla="val 50000"/>
                  <a:gd name="adj2" fmla="val 27834"/>
                </a:avLst>
              </a:prstGeom>
              <a:solidFill>
                <a:srgbClr val="C0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eaVert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6" name="AutoShape 32"/>
              <p:cNvSpPr>
                <a:spLocks noChangeArrowheads="1"/>
              </p:cNvSpPr>
              <p:nvPr/>
            </p:nvSpPr>
            <p:spPr bwMode="auto">
              <a:xfrm rot="-3282672">
                <a:off x="10031" y="7247"/>
                <a:ext cx="397" cy="442"/>
              </a:xfrm>
              <a:prstGeom prst="downArrow">
                <a:avLst>
                  <a:gd name="adj1" fmla="val 50000"/>
                  <a:gd name="adj2" fmla="val 27834"/>
                </a:avLst>
              </a:prstGeom>
              <a:solidFill>
                <a:srgbClr val="C0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eaVert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7" name="AutoShape 33"/>
              <p:cNvSpPr>
                <a:spLocks noChangeArrowheads="1"/>
              </p:cNvSpPr>
              <p:nvPr/>
            </p:nvSpPr>
            <p:spPr bwMode="auto">
              <a:xfrm>
                <a:off x="7463" y="8475"/>
                <a:ext cx="397" cy="442"/>
              </a:xfrm>
              <a:prstGeom prst="downArrow">
                <a:avLst>
                  <a:gd name="adj1" fmla="val 50000"/>
                  <a:gd name="adj2" fmla="val 27834"/>
                </a:avLst>
              </a:prstGeom>
              <a:solidFill>
                <a:srgbClr val="C0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eaVert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8" name="AutoShape 34"/>
              <p:cNvSpPr>
                <a:spLocks noChangeArrowheads="1"/>
              </p:cNvSpPr>
              <p:nvPr/>
            </p:nvSpPr>
            <p:spPr bwMode="auto">
              <a:xfrm>
                <a:off x="9500" y="8415"/>
                <a:ext cx="397" cy="442"/>
              </a:xfrm>
              <a:prstGeom prst="downArrow">
                <a:avLst>
                  <a:gd name="adj1" fmla="val 50000"/>
                  <a:gd name="adj2" fmla="val 27834"/>
                </a:avLst>
              </a:prstGeom>
              <a:solidFill>
                <a:srgbClr val="C0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eaVert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9" name="Text Box 35"/>
              <p:cNvSpPr txBox="1">
                <a:spLocks noChangeArrowheads="1"/>
              </p:cNvSpPr>
              <p:nvPr/>
            </p:nvSpPr>
            <p:spPr bwMode="auto">
              <a:xfrm>
                <a:off x="3952" y="8908"/>
                <a:ext cx="2063" cy="948"/>
              </a:xfrm>
              <a:prstGeom prst="rect">
                <a:avLst/>
              </a:prstGeom>
              <a:solidFill>
                <a:srgbClr val="FFFFFF"/>
              </a:solidFill>
              <a:ln w="31750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Calibri" pitchFamily="34" charset="0"/>
                    <a:cs typeface="Arial" pitchFamily="34" charset="0"/>
                  </a:rPr>
                  <a:t>Помощь желающих</a:t>
                </a:r>
                <a:endPara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60" name="AutoShape 36"/>
              <p:cNvSpPr>
                <a:spLocks noChangeArrowheads="1"/>
              </p:cNvSpPr>
              <p:nvPr/>
            </p:nvSpPr>
            <p:spPr bwMode="auto">
              <a:xfrm>
                <a:off x="9215" y="3329"/>
                <a:ext cx="397" cy="442"/>
              </a:xfrm>
              <a:prstGeom prst="downArrow">
                <a:avLst>
                  <a:gd name="adj1" fmla="val 50000"/>
                  <a:gd name="adj2" fmla="val 27834"/>
                </a:avLst>
              </a:prstGeom>
              <a:solidFill>
                <a:srgbClr val="C0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eaVert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61" name="AutoShape 37"/>
              <p:cNvSpPr>
                <a:spLocks noChangeArrowheads="1"/>
              </p:cNvSpPr>
              <p:nvPr/>
            </p:nvSpPr>
            <p:spPr bwMode="auto">
              <a:xfrm rot="10800000">
                <a:off x="4986" y="8424"/>
                <a:ext cx="397" cy="442"/>
              </a:xfrm>
              <a:prstGeom prst="downArrow">
                <a:avLst>
                  <a:gd name="adj1" fmla="val 50000"/>
                  <a:gd name="adj2" fmla="val 27834"/>
                </a:avLst>
              </a:prstGeom>
              <a:solidFill>
                <a:srgbClr val="0070C0"/>
              </a:solidFill>
              <a:ln w="9525">
                <a:solidFill>
                  <a:srgbClr val="002060"/>
                </a:solidFill>
                <a:miter lim="800000"/>
                <a:headEnd/>
                <a:tailEnd/>
              </a:ln>
            </p:spPr>
            <p:txBody>
              <a:bodyPr vert="eaVert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62" name="AutoShape 38"/>
              <p:cNvSpPr>
                <a:spLocks noChangeArrowheads="1"/>
              </p:cNvSpPr>
              <p:nvPr/>
            </p:nvSpPr>
            <p:spPr bwMode="auto">
              <a:xfrm rot="16200000">
                <a:off x="6111" y="9150"/>
                <a:ext cx="397" cy="442"/>
              </a:xfrm>
              <a:prstGeom prst="downArrow">
                <a:avLst>
                  <a:gd name="adj1" fmla="val 50000"/>
                  <a:gd name="adj2" fmla="val 27834"/>
                </a:avLst>
              </a:prstGeom>
              <a:solidFill>
                <a:srgbClr val="0070C0"/>
              </a:solidFill>
              <a:ln w="9525">
                <a:solidFill>
                  <a:srgbClr val="002060"/>
                </a:solidFill>
                <a:miter lim="800000"/>
                <a:headEnd/>
                <a:tailEnd/>
              </a:ln>
            </p:spPr>
            <p:txBody>
              <a:bodyPr vert="eaVert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39" name="TextBox 38"/>
          <p:cNvSpPr txBox="1"/>
          <p:nvPr/>
        </p:nvSpPr>
        <p:spPr>
          <a:xfrm>
            <a:off x="611560" y="332656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Индивидуальный маршрут Полины Вьюгиной «Аленький цветочек» 2018г.</a:t>
            </a:r>
            <a:endParaRPr lang="ru-RU" dirty="0"/>
          </a:p>
        </p:txBody>
      </p:sp>
      <p:pic>
        <p:nvPicPr>
          <p:cNvPr id="2" name="Picture 2" descr="C:\Users\User\Desktop\лены папка\ФАНТ 20\МАЙ\ИОМ\для презентации\img141.jpg"/>
          <p:cNvPicPr>
            <a:picLocks noChangeAspect="1" noChangeArrowheads="1"/>
          </p:cNvPicPr>
          <p:nvPr/>
        </p:nvPicPr>
        <p:blipFill>
          <a:blip r:embed="rId2" cstate="email"/>
          <a:srcRect l="6456" t="5386" r="4604" b="44791"/>
          <a:stretch>
            <a:fillRect/>
          </a:stretch>
        </p:blipFill>
        <p:spPr bwMode="auto">
          <a:xfrm>
            <a:off x="4889224" y="1340768"/>
            <a:ext cx="4110296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РОЕКТЫ\-МУЗЫКА ЗИМЫ\IMG_684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328615">
            <a:off x="5922747" y="333783"/>
            <a:ext cx="2201005" cy="2934673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179511" y="116632"/>
            <a:ext cx="8750715" cy="6634331"/>
            <a:chOff x="179511" y="116632"/>
            <a:chExt cx="8750715" cy="6634331"/>
          </a:xfrm>
        </p:grpSpPr>
        <p:pic>
          <p:nvPicPr>
            <p:cNvPr id="1027" name="Picture 3" descr="C:\Users\User\Desktop\ПРОЕКТЫ\-МУЗЫКА ЗИМЫ\пост книжка\IMG_6964.JPG"/>
            <p:cNvPicPr>
              <a:picLocks noChangeAspect="1" noChangeArrowheads="1"/>
            </p:cNvPicPr>
            <p:nvPr/>
          </p:nvPicPr>
          <p:blipFill>
            <a:blip r:embed="rId3" cstate="email"/>
            <a:srcRect l="8182" t="18182" r="11364"/>
            <a:stretch>
              <a:fillRect/>
            </a:stretch>
          </p:blipFill>
          <p:spPr bwMode="auto">
            <a:xfrm>
              <a:off x="179511" y="116632"/>
              <a:ext cx="5184577" cy="3954338"/>
            </a:xfrm>
            <a:prstGeom prst="rect">
              <a:avLst/>
            </a:prstGeom>
            <a:noFill/>
          </p:spPr>
        </p:pic>
        <p:pic>
          <p:nvPicPr>
            <p:cNvPr id="1029" name="Picture 5" descr="C:\Users\User\Desktop\ПРОЕКТЫ\-МУЗЫКА ЗИМЫ\пост книжка\IMG_6969.JPG"/>
            <p:cNvPicPr>
              <a:picLocks noChangeAspect="1" noChangeArrowheads="1"/>
            </p:cNvPicPr>
            <p:nvPr/>
          </p:nvPicPr>
          <p:blipFill>
            <a:blip r:embed="rId4" cstate="email"/>
            <a:srcRect l="1574" t="8396"/>
            <a:stretch>
              <a:fillRect/>
            </a:stretch>
          </p:blipFill>
          <p:spPr bwMode="auto">
            <a:xfrm>
              <a:off x="4067944" y="3356992"/>
              <a:ext cx="4862282" cy="3393971"/>
            </a:xfrm>
            <a:prstGeom prst="rect">
              <a:avLst/>
            </a:prstGeom>
            <a:noFill/>
          </p:spPr>
        </p:pic>
        <p:pic>
          <p:nvPicPr>
            <p:cNvPr id="1030" name="Picture 6" descr="C:\Users\User\Desktop\ПРОЕКТЫ\-МУЗЫКА ЗИМЫ\пост книжка\IMG_6928.JPG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467544" y="4293096"/>
              <a:ext cx="3011827" cy="2258870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395536" y="3789040"/>
              <a:ext cx="28803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smtClean="0"/>
                <a:t>Дизайнерский проект «Музыка Зимы»</a:t>
              </a:r>
              <a:endParaRPr lang="ru-RU" sz="12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лены папка\ФАНТ 19\декабрь 19\ВИТРАЖИ\IMG_7955.JPG"/>
          <p:cNvPicPr>
            <a:picLocks noChangeAspect="1" noChangeArrowheads="1"/>
          </p:cNvPicPr>
          <p:nvPr/>
        </p:nvPicPr>
        <p:blipFill>
          <a:blip r:embed="rId2" cstate="email"/>
          <a:srcRect l="4876" t="7585" b="16564"/>
          <a:stretch>
            <a:fillRect/>
          </a:stretch>
        </p:blipFill>
        <p:spPr bwMode="auto">
          <a:xfrm>
            <a:off x="5364874" y="4437112"/>
            <a:ext cx="3612180" cy="2160240"/>
          </a:xfrm>
          <a:prstGeom prst="rect">
            <a:avLst/>
          </a:prstGeom>
          <a:noFill/>
        </p:spPr>
      </p:pic>
      <p:grpSp>
        <p:nvGrpSpPr>
          <p:cNvPr id="14" name="Группа 13"/>
          <p:cNvGrpSpPr/>
          <p:nvPr/>
        </p:nvGrpSpPr>
        <p:grpSpPr>
          <a:xfrm>
            <a:off x="179512" y="188640"/>
            <a:ext cx="8640960" cy="6408712"/>
            <a:chOff x="179512" y="188640"/>
            <a:chExt cx="8640960" cy="6408712"/>
          </a:xfrm>
        </p:grpSpPr>
        <p:pic>
          <p:nvPicPr>
            <p:cNvPr id="2054" name="Picture 6" descr="C:\Users\User\Desktop\лены папка\ФАНТ 19\декабрь 19\ВИТРАЖИ\IMG_7880.JPG"/>
            <p:cNvPicPr>
              <a:picLocks noChangeAspect="1" noChangeArrowheads="1"/>
            </p:cNvPicPr>
            <p:nvPr/>
          </p:nvPicPr>
          <p:blipFill>
            <a:blip r:embed="rId3" cstate="email"/>
            <a:srcRect l="1018" t="5432" r="2231" b="2231"/>
            <a:stretch>
              <a:fillRect/>
            </a:stretch>
          </p:blipFill>
          <p:spPr bwMode="auto">
            <a:xfrm>
              <a:off x="179512" y="4793362"/>
              <a:ext cx="2520280" cy="1803990"/>
            </a:xfrm>
            <a:prstGeom prst="rect">
              <a:avLst/>
            </a:prstGeom>
            <a:noFill/>
          </p:spPr>
        </p:pic>
        <p:pic>
          <p:nvPicPr>
            <p:cNvPr id="2050" name="Picture 2" descr="C:\Users\User\Desktop\лены папка\ФАНТ 19\декабрь 19\ВИТРАЖИ\IMG_7940.JP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51520" y="188640"/>
              <a:ext cx="5520613" cy="4140460"/>
            </a:xfrm>
            <a:prstGeom prst="rect">
              <a:avLst/>
            </a:prstGeom>
            <a:noFill/>
          </p:spPr>
        </p:pic>
        <p:pic>
          <p:nvPicPr>
            <p:cNvPr id="2052" name="Picture 4" descr="C:\Users\User\Desktop\лены папка\ФАНТ 19\декабрь 19\ВИТРАЖИ\IMG_7954.JPG"/>
            <p:cNvPicPr>
              <a:picLocks noChangeAspect="1" noChangeArrowheads="1"/>
            </p:cNvPicPr>
            <p:nvPr/>
          </p:nvPicPr>
          <p:blipFill>
            <a:blip r:embed="rId5" cstate="email"/>
            <a:srcRect l="1020" t="4082" r="3061" b="4762"/>
            <a:stretch>
              <a:fillRect/>
            </a:stretch>
          </p:blipFill>
          <p:spPr bwMode="auto">
            <a:xfrm>
              <a:off x="6132174" y="188640"/>
              <a:ext cx="2525654" cy="1800200"/>
            </a:xfrm>
            <a:prstGeom prst="rect">
              <a:avLst/>
            </a:prstGeom>
            <a:noFill/>
          </p:spPr>
        </p:pic>
        <p:pic>
          <p:nvPicPr>
            <p:cNvPr id="2053" name="Picture 5" descr="C:\Users\User\Desktop\лены папка\ФАНТ 19\декабрь 19\ВИТРАЖИ\IMG_7879.JPG"/>
            <p:cNvPicPr>
              <a:picLocks noChangeAspect="1" noChangeArrowheads="1"/>
            </p:cNvPicPr>
            <p:nvPr/>
          </p:nvPicPr>
          <p:blipFill>
            <a:blip r:embed="rId6" cstate="email"/>
            <a:srcRect l="2756" t="4899" r="2625" b="3237"/>
            <a:stretch>
              <a:fillRect/>
            </a:stretch>
          </p:blipFill>
          <p:spPr bwMode="auto">
            <a:xfrm>
              <a:off x="6132174" y="2169909"/>
              <a:ext cx="2520280" cy="1835155"/>
            </a:xfrm>
            <a:prstGeom prst="rect">
              <a:avLst/>
            </a:prstGeom>
            <a:noFill/>
          </p:spPr>
        </p:pic>
        <p:pic>
          <p:nvPicPr>
            <p:cNvPr id="2055" name="Picture 7" descr="C:\Users\User\Desktop\лены папка\ФАНТ 19\декабрь 19\ВИТРАЖИ\IMG_7953.JPG"/>
            <p:cNvPicPr>
              <a:picLocks noChangeAspect="1" noChangeArrowheads="1"/>
            </p:cNvPicPr>
            <p:nvPr/>
          </p:nvPicPr>
          <p:blipFill>
            <a:blip r:embed="rId7" cstate="email"/>
            <a:srcRect l="2861" t="6388" r="2725" b="3331"/>
            <a:stretch>
              <a:fillRect/>
            </a:stretch>
          </p:blipFill>
          <p:spPr bwMode="auto">
            <a:xfrm>
              <a:off x="2747798" y="4797152"/>
              <a:ext cx="2510138" cy="1800200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7308304" y="1916832"/>
              <a:ext cx="15121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/>
                <a:t>Лиза </a:t>
              </a:r>
              <a:r>
                <a:rPr lang="ru-RU" sz="1000" dirty="0" err="1" smtClean="0"/>
                <a:t>Барышева</a:t>
              </a:r>
              <a:endParaRPr lang="ru-RU" sz="1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92280" y="4005064"/>
              <a:ext cx="15121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/>
                <a:t>Вероника </a:t>
              </a:r>
              <a:r>
                <a:rPr lang="ru-RU" sz="1000" dirty="0" err="1" smtClean="0"/>
                <a:t>Косоговская</a:t>
              </a:r>
              <a:endParaRPr lang="ru-RU" sz="1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15616" y="4581128"/>
              <a:ext cx="15121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/>
                <a:t>Алина </a:t>
              </a:r>
              <a:r>
                <a:rPr lang="ru-RU" sz="1000" dirty="0" err="1" smtClean="0"/>
                <a:t>Косоговская</a:t>
              </a:r>
              <a:endParaRPr lang="ru-RU" sz="1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07904" y="4581128"/>
              <a:ext cx="15121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/>
                <a:t>Настя </a:t>
              </a:r>
              <a:r>
                <a:rPr lang="ru-RU" sz="1000" dirty="0" err="1" smtClean="0"/>
                <a:t>Епифанцева</a:t>
              </a:r>
              <a:endParaRPr lang="ru-RU" sz="1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35896" y="3861048"/>
              <a:ext cx="20162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smtClean="0"/>
                <a:t>Дизайнерский проект</a:t>
              </a:r>
            </a:p>
            <a:p>
              <a:r>
                <a:rPr lang="ru-RU" sz="1200" b="1" dirty="0" smtClean="0"/>
                <a:t> «Новогодняя гирлянда»</a:t>
              </a:r>
              <a:endParaRPr lang="ru-RU" sz="12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лены папка\ФАНТ 20\МАЙ\для презентации\img108.jpg"/>
          <p:cNvPicPr>
            <a:picLocks noChangeAspect="1" noChangeArrowheads="1"/>
          </p:cNvPicPr>
          <p:nvPr/>
        </p:nvPicPr>
        <p:blipFill>
          <a:blip r:embed="rId2" cstate="email"/>
          <a:srcRect t="1190" r="3351"/>
          <a:stretch>
            <a:fillRect/>
          </a:stretch>
        </p:blipFill>
        <p:spPr bwMode="auto">
          <a:xfrm>
            <a:off x="1979712" y="260648"/>
            <a:ext cx="4464496" cy="6280562"/>
          </a:xfrm>
          <a:prstGeom prst="rect">
            <a:avLst/>
          </a:prstGeom>
          <a:noFill/>
          <a:ln w="15875"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лены папка\ФАНТ 20\МАЙ\Вехи Великой победы\ДИАРАМА\IMG_870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1844824"/>
            <a:ext cx="3078342" cy="4104456"/>
          </a:xfrm>
          <a:prstGeom prst="rect">
            <a:avLst/>
          </a:prstGeom>
          <a:noFill/>
        </p:spPr>
      </p:pic>
      <p:pic>
        <p:nvPicPr>
          <p:cNvPr id="2051" name="Picture 3" descr="C:\Users\User\Desktop\лены папка\ФАНТ 20\МАЙ\Вехи Великой победы\ДИАРАМА\IMG_8720.JPG"/>
          <p:cNvPicPr>
            <a:picLocks noChangeAspect="1" noChangeArrowheads="1"/>
          </p:cNvPicPr>
          <p:nvPr/>
        </p:nvPicPr>
        <p:blipFill>
          <a:blip r:embed="rId3" cstate="email"/>
          <a:srcRect t="1750" r="1959"/>
          <a:stretch>
            <a:fillRect/>
          </a:stretch>
        </p:blipFill>
        <p:spPr bwMode="auto">
          <a:xfrm>
            <a:off x="3491880" y="1844824"/>
            <a:ext cx="5450856" cy="409687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11560" y="332656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Индивидуальный маршрут Матвея Абакумова «И плавился металл…» 2020г.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лены папка\ФАНТ 20\МАЙ\для презентации\img109.jpg"/>
          <p:cNvPicPr>
            <a:picLocks noChangeAspect="1" noChangeArrowheads="1"/>
          </p:cNvPicPr>
          <p:nvPr/>
        </p:nvPicPr>
        <p:blipFill>
          <a:blip r:embed="rId2" cstate="email"/>
          <a:srcRect t="3366" r="3648"/>
          <a:stretch>
            <a:fillRect/>
          </a:stretch>
        </p:blipFill>
        <p:spPr bwMode="auto">
          <a:xfrm>
            <a:off x="251520" y="692696"/>
            <a:ext cx="4166919" cy="5750548"/>
          </a:xfrm>
          <a:prstGeom prst="rect">
            <a:avLst/>
          </a:prstGeom>
          <a:noFill/>
        </p:spPr>
      </p:pic>
      <p:pic>
        <p:nvPicPr>
          <p:cNvPr id="2052" name="Picture 4" descr="C:\Users\User\Desktop\лены папка\ФАНТ 20\МАЙ\для презентации\img111.jpg"/>
          <p:cNvPicPr>
            <a:picLocks noChangeAspect="1" noChangeArrowheads="1"/>
          </p:cNvPicPr>
          <p:nvPr/>
        </p:nvPicPr>
        <p:blipFill>
          <a:blip r:embed="rId3" cstate="email"/>
          <a:srcRect t="6229" r="4604"/>
          <a:stretch>
            <a:fillRect/>
          </a:stretch>
        </p:blipFill>
        <p:spPr bwMode="auto">
          <a:xfrm>
            <a:off x="4644008" y="692696"/>
            <a:ext cx="4259011" cy="576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347864" y="1886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Шаг первый – значимость.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лены папка\ФАНТ 20\МАЙ\для презентации\img118.jpg"/>
          <p:cNvPicPr>
            <a:picLocks noChangeAspect="1" noChangeArrowheads="1"/>
          </p:cNvPicPr>
          <p:nvPr/>
        </p:nvPicPr>
        <p:blipFill>
          <a:blip r:embed="rId2" cstate="email"/>
          <a:srcRect l="13507" t="5556" r="7383"/>
          <a:stretch>
            <a:fillRect/>
          </a:stretch>
        </p:blipFill>
        <p:spPr bwMode="auto">
          <a:xfrm rot="16200000">
            <a:off x="5016728" y="-400104"/>
            <a:ext cx="2952327" cy="4849895"/>
          </a:xfrm>
          <a:prstGeom prst="rect">
            <a:avLst/>
          </a:prstGeom>
          <a:noFill/>
        </p:spPr>
      </p:pic>
      <p:pic>
        <p:nvPicPr>
          <p:cNvPr id="3075" name="Picture 3" descr="C:\Users\User\Desktop\лены папка\ФАНТ 20\МАЙ\для презентации\img13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6200000">
            <a:off x="4997755" y="2715213"/>
            <a:ext cx="3036921" cy="4896544"/>
          </a:xfrm>
          <a:prstGeom prst="rect">
            <a:avLst/>
          </a:prstGeom>
          <a:noFill/>
        </p:spPr>
      </p:pic>
      <p:pic>
        <p:nvPicPr>
          <p:cNvPr id="3076" name="Picture 4" descr="C:\Users\User\Desktop\лены папка\ФАНТ 20\МАЙ\для презентации\img120.jpg"/>
          <p:cNvPicPr>
            <a:picLocks noChangeAspect="1" noChangeArrowheads="1"/>
          </p:cNvPicPr>
          <p:nvPr/>
        </p:nvPicPr>
        <p:blipFill>
          <a:blip r:embed="rId4" cstate="email"/>
          <a:srcRect t="6060" r="3677"/>
          <a:stretch>
            <a:fillRect/>
          </a:stretch>
        </p:blipFill>
        <p:spPr bwMode="auto">
          <a:xfrm>
            <a:off x="179512" y="1700808"/>
            <a:ext cx="3702387" cy="49685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31640" y="54868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Шаг второй – диагностика.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9672" y="47667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Шаг третий – согласование:</a:t>
            </a:r>
            <a:endParaRPr lang="ru-RU" b="1" dirty="0"/>
          </a:p>
        </p:txBody>
      </p:sp>
      <p:pic>
        <p:nvPicPr>
          <p:cNvPr id="4099" name="Picture 3" descr="C:\Users\User\Desktop\лены папка\ФАНТ 20\МАЙ\для презентации\img113.jpg"/>
          <p:cNvPicPr>
            <a:picLocks noChangeAspect="1" noChangeArrowheads="1"/>
          </p:cNvPicPr>
          <p:nvPr/>
        </p:nvPicPr>
        <p:blipFill>
          <a:blip r:embed="rId2" cstate="email"/>
          <a:srcRect l="7662" t="3366" r="5530"/>
          <a:stretch>
            <a:fillRect/>
          </a:stretch>
        </p:blipFill>
        <p:spPr bwMode="auto">
          <a:xfrm rot="16200000">
            <a:off x="1170522" y="2293974"/>
            <a:ext cx="3456384" cy="5294388"/>
          </a:xfrm>
          <a:prstGeom prst="rect">
            <a:avLst/>
          </a:prstGeom>
          <a:noFill/>
        </p:spPr>
      </p:pic>
      <p:pic>
        <p:nvPicPr>
          <p:cNvPr id="4098" name="Picture 2" descr="C:\Users\User\Desktop\лены папка\ФАНТ 20\МАЙ\для презентации\img112.jpg"/>
          <p:cNvPicPr>
            <a:picLocks noChangeAspect="1" noChangeArrowheads="1"/>
          </p:cNvPicPr>
          <p:nvPr/>
        </p:nvPicPr>
        <p:blipFill>
          <a:blip r:embed="rId3" cstate="email"/>
          <a:srcRect t="28225" r="6895" b="12165"/>
          <a:stretch>
            <a:fillRect/>
          </a:stretch>
        </p:blipFill>
        <p:spPr bwMode="auto">
          <a:xfrm>
            <a:off x="4716016" y="332656"/>
            <a:ext cx="4005061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47667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Шаг четвёртый</a:t>
            </a:r>
            <a:endParaRPr lang="ru-RU" b="1" dirty="0"/>
          </a:p>
        </p:txBody>
      </p:sp>
      <p:pic>
        <p:nvPicPr>
          <p:cNvPr id="5122" name="Picture 2" descr="C:\Users\User\Desktop\лены папка\ФАНТ 20\МАЙ\для презентации\img121.jpg"/>
          <p:cNvPicPr>
            <a:picLocks noChangeAspect="1" noChangeArrowheads="1"/>
          </p:cNvPicPr>
          <p:nvPr/>
        </p:nvPicPr>
        <p:blipFill>
          <a:blip r:embed="rId2" cstate="email"/>
          <a:srcRect t="2693" r="4604"/>
          <a:stretch>
            <a:fillRect/>
          </a:stretch>
        </p:blipFill>
        <p:spPr bwMode="auto">
          <a:xfrm rot="16200000">
            <a:off x="1632449" y="-256185"/>
            <a:ext cx="5772890" cy="81026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лены папка\ФАНТ 20\МАЙ\для презентации\img122.jpg"/>
          <p:cNvPicPr>
            <a:picLocks noChangeAspect="1" noChangeArrowheads="1"/>
          </p:cNvPicPr>
          <p:nvPr/>
        </p:nvPicPr>
        <p:blipFill>
          <a:blip r:embed="rId2" cstate="email"/>
          <a:srcRect l="6509" t="5386" r="4604" b="4731"/>
          <a:stretch>
            <a:fillRect/>
          </a:stretch>
        </p:blipFill>
        <p:spPr bwMode="auto">
          <a:xfrm>
            <a:off x="251520" y="2132856"/>
            <a:ext cx="3240360" cy="450877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33265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Шаг пятый</a:t>
            </a:r>
            <a:endParaRPr lang="ru-RU" b="1" dirty="0"/>
          </a:p>
        </p:txBody>
      </p:sp>
      <p:pic>
        <p:nvPicPr>
          <p:cNvPr id="6147" name="Picture 3" descr="C:\Users\User\Desktop\лены папка\ФАНТ 20\МАЙ\для презентации\img123.jpg"/>
          <p:cNvPicPr>
            <a:picLocks noChangeAspect="1" noChangeArrowheads="1"/>
          </p:cNvPicPr>
          <p:nvPr/>
        </p:nvPicPr>
        <p:blipFill>
          <a:blip r:embed="rId3" cstate="email"/>
          <a:srcRect l="2271" t="3366" r="4604"/>
          <a:stretch>
            <a:fillRect/>
          </a:stretch>
        </p:blipFill>
        <p:spPr bwMode="auto">
          <a:xfrm>
            <a:off x="2555776" y="476672"/>
            <a:ext cx="2952328" cy="4215519"/>
          </a:xfrm>
          <a:prstGeom prst="rect">
            <a:avLst/>
          </a:prstGeom>
          <a:noFill/>
        </p:spPr>
      </p:pic>
      <p:pic>
        <p:nvPicPr>
          <p:cNvPr id="6148" name="Picture 4" descr="C:\Users\User\Desktop\лены папка\ФАНТ 20\МАЙ\для презентации\img124.jpg"/>
          <p:cNvPicPr>
            <a:picLocks noChangeAspect="1" noChangeArrowheads="1"/>
          </p:cNvPicPr>
          <p:nvPr/>
        </p:nvPicPr>
        <p:blipFill>
          <a:blip r:embed="rId4" cstate="email"/>
          <a:srcRect t="2693" r="8309"/>
          <a:stretch>
            <a:fillRect/>
          </a:stretch>
        </p:blipFill>
        <p:spPr bwMode="auto">
          <a:xfrm>
            <a:off x="5292080" y="1340768"/>
            <a:ext cx="3599646" cy="5256584"/>
          </a:xfrm>
          <a:prstGeom prst="rect">
            <a:avLst/>
          </a:prstGeom>
          <a:noFill/>
        </p:spPr>
      </p:pic>
      <p:pic>
        <p:nvPicPr>
          <p:cNvPr id="6" name="Picture 3" descr="C:\Users\User\Desktop\лены папка\ФАНТ 20\МАЙ\для презентации\img113.jpg"/>
          <p:cNvPicPr>
            <a:picLocks noChangeAspect="1" noChangeArrowheads="1"/>
          </p:cNvPicPr>
          <p:nvPr/>
        </p:nvPicPr>
        <p:blipFill>
          <a:blip r:embed="rId5" cstate="email"/>
          <a:srcRect l="7662" t="3366" r="5530"/>
          <a:stretch>
            <a:fillRect/>
          </a:stretch>
        </p:blipFill>
        <p:spPr bwMode="auto">
          <a:xfrm rot="16200000">
            <a:off x="740162" y="348071"/>
            <a:ext cx="1296144" cy="1985395"/>
          </a:xfrm>
          <a:prstGeom prst="rect">
            <a:avLst/>
          </a:prstGeom>
          <a:noFill/>
          <a:ln w="31750">
            <a:solidFill>
              <a:srgbClr val="DADE2E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724128" y="54868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Реализация согласно плану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32657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Шаг пятый - полученные результаты с заданными критериями.</a:t>
            </a:r>
          </a:p>
          <a:p>
            <a:endParaRPr lang="ru-RU" b="1" dirty="0"/>
          </a:p>
        </p:txBody>
      </p:sp>
      <p:pic>
        <p:nvPicPr>
          <p:cNvPr id="9218" name="Picture 2" descr="C:\Users\User\Desktop\лены папка\ФАНТ 20\МАЙ\для презентации\img114.jpg"/>
          <p:cNvPicPr>
            <a:picLocks noChangeAspect="1" noChangeArrowheads="1"/>
          </p:cNvPicPr>
          <p:nvPr/>
        </p:nvPicPr>
        <p:blipFill>
          <a:blip r:embed="rId2" cstate="email"/>
          <a:srcRect l="5559" t="6733" r="4604"/>
          <a:stretch>
            <a:fillRect/>
          </a:stretch>
        </p:blipFill>
        <p:spPr bwMode="auto">
          <a:xfrm>
            <a:off x="251520" y="764704"/>
            <a:ext cx="4140456" cy="5914845"/>
          </a:xfrm>
          <a:prstGeom prst="rect">
            <a:avLst/>
          </a:prstGeom>
          <a:noFill/>
        </p:spPr>
      </p:pic>
      <p:pic>
        <p:nvPicPr>
          <p:cNvPr id="9219" name="Picture 3" descr="C:\Users\User\Desktop\лены папка\ФАНТ 20\МАЙ\для презентации\img115.jpg"/>
          <p:cNvPicPr>
            <a:picLocks noChangeAspect="1" noChangeArrowheads="1"/>
          </p:cNvPicPr>
          <p:nvPr/>
        </p:nvPicPr>
        <p:blipFill>
          <a:blip r:embed="rId3" cstate="email"/>
          <a:srcRect l="2779" t="4713" r="4604"/>
          <a:stretch>
            <a:fillRect/>
          </a:stretch>
        </p:blipFill>
        <p:spPr bwMode="auto">
          <a:xfrm>
            <a:off x="4572000" y="764704"/>
            <a:ext cx="4176464" cy="5912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лены папка\ФАНТ 20\МАЙ\для презентации\img116.jpg"/>
          <p:cNvPicPr>
            <a:picLocks noChangeAspect="1" noChangeArrowheads="1"/>
          </p:cNvPicPr>
          <p:nvPr/>
        </p:nvPicPr>
        <p:blipFill>
          <a:blip r:embed="rId2" cstate="email"/>
          <a:srcRect l="4604" t="5386" r="3677"/>
          <a:stretch>
            <a:fillRect/>
          </a:stretch>
        </p:blipFill>
        <p:spPr bwMode="auto">
          <a:xfrm>
            <a:off x="251520" y="476672"/>
            <a:ext cx="4320480" cy="613268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92080" y="836712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Шаг пятый – полученные результаты с заданными критериями.</a:t>
            </a:r>
            <a:endParaRPr lang="ru-RU" b="1" dirty="0"/>
          </a:p>
        </p:txBody>
      </p:sp>
      <p:pic>
        <p:nvPicPr>
          <p:cNvPr id="5" name="Picture 3" descr="C:\Users\User\Desktop\лены папка\ФАНТ 20\МАЙ\для презентации\img117.jpg"/>
          <p:cNvPicPr>
            <a:picLocks noChangeAspect="1" noChangeArrowheads="1"/>
          </p:cNvPicPr>
          <p:nvPr/>
        </p:nvPicPr>
        <p:blipFill>
          <a:blip r:embed="rId3" cstate="email"/>
          <a:srcRect l="6566" t="5386" r="3677" b="30862"/>
          <a:stretch>
            <a:fillRect/>
          </a:stretch>
        </p:blipFill>
        <p:spPr bwMode="auto">
          <a:xfrm>
            <a:off x="4786356" y="2708920"/>
            <a:ext cx="3896275" cy="3808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395</TotalTime>
  <Words>225</Words>
  <Application>Microsoft Office PowerPoint</Application>
  <PresentationFormat>Экран (4:3)</PresentationFormat>
  <Paragraphs>60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Метро</vt:lpstr>
      <vt:lpstr>Индивидуальный маршрут. Каким он может быть…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Индивидуальный маршрут. Каким он может быть…</dc:title>
  <dc:creator>Пользователь</dc:creator>
  <cp:lastModifiedBy>Пользователь</cp:lastModifiedBy>
  <cp:revision>46</cp:revision>
  <dcterms:created xsi:type="dcterms:W3CDTF">2020-05-16T05:47:23Z</dcterms:created>
  <dcterms:modified xsi:type="dcterms:W3CDTF">2020-05-19T01:57:27Z</dcterms:modified>
</cp:coreProperties>
</file>