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1" r:id="rId4"/>
    <p:sldId id="258" r:id="rId5"/>
    <p:sldId id="268" r:id="rId6"/>
    <p:sldId id="269" r:id="rId7"/>
    <p:sldId id="263" r:id="rId8"/>
    <p:sldId id="266" r:id="rId9"/>
    <p:sldId id="265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2017-18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мастер-классы</c:v>
                </c:pt>
                <c:pt idx="1">
                  <c:v>профильный отряд</c:v>
                </c:pt>
                <c:pt idx="2">
                  <c:v>квесты</c:v>
                </c:pt>
                <c:pt idx="3">
                  <c:v>досуговые мероприятия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0%">
                  <c:v>16.600000000000001</c:v>
                </c:pt>
                <c:pt idx="1">
                  <c:v>5</c:v>
                </c:pt>
                <c:pt idx="2">
                  <c:v>13</c:v>
                </c:pt>
                <c:pt idx="3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2018-19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мастер-классы</c:v>
                </c:pt>
                <c:pt idx="1">
                  <c:v>профильный отряд</c:v>
                </c:pt>
                <c:pt idx="2">
                  <c:v>квесты</c:v>
                </c:pt>
                <c:pt idx="3">
                  <c:v>досуговые мероприятия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</c:v>
                </c:pt>
                <c:pt idx="1">
                  <c:v>6.6</c:v>
                </c:pt>
                <c:pt idx="2">
                  <c:v>16.600000000000001</c:v>
                </c:pt>
                <c:pt idx="3">
                  <c:v>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2019-20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мастер-классы</c:v>
                </c:pt>
                <c:pt idx="1">
                  <c:v>профильный отряд</c:v>
                </c:pt>
                <c:pt idx="2">
                  <c:v>квесты</c:v>
                </c:pt>
                <c:pt idx="3">
                  <c:v>досуговые мероприятия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18.3</c:v>
                </c:pt>
                <c:pt idx="1">
                  <c:v>6.6</c:v>
                </c:pt>
                <c:pt idx="2">
                  <c:v>16.600000000000001</c:v>
                </c:pt>
                <c:pt idx="3">
                  <c:v>15</c:v>
                </c:pt>
              </c:numCache>
            </c:numRef>
          </c:val>
        </c:ser>
        <c:shape val="box"/>
        <c:axId val="45191168"/>
        <c:axId val="43920768"/>
        <c:axId val="43842176"/>
      </c:bar3DChart>
      <c:catAx>
        <c:axId val="45191168"/>
        <c:scaling>
          <c:orientation val="minMax"/>
        </c:scaling>
        <c:axPos val="b"/>
        <c:tickLblPos val="nextTo"/>
        <c:crossAx val="43920768"/>
        <c:crosses val="autoZero"/>
        <c:auto val="1"/>
        <c:lblAlgn val="ctr"/>
        <c:lblOffset val="100"/>
      </c:catAx>
      <c:valAx>
        <c:axId val="43920768"/>
        <c:scaling>
          <c:orientation val="minMax"/>
        </c:scaling>
        <c:axPos val="l"/>
        <c:majorGridlines/>
        <c:numFmt formatCode="0.00%" sourceLinked="1"/>
        <c:tickLblPos val="nextTo"/>
        <c:crossAx val="45191168"/>
        <c:crosses val="autoZero"/>
        <c:crossBetween val="between"/>
      </c:valAx>
      <c:serAx>
        <c:axId val="43842176"/>
        <c:scaling>
          <c:orientation val="minMax"/>
        </c:scaling>
        <c:axPos val="b"/>
        <c:tickLblPos val="nextTo"/>
        <c:crossAx val="43920768"/>
        <c:crosses val="autoZero"/>
      </c:ser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удовлетворённость участием</a:t>
            </a:r>
          </a:p>
        </c:rich>
      </c:tx>
      <c:layout>
        <c:manualLayout>
          <c:xMode val="edge"/>
          <c:yMode val="edge"/>
          <c:x val="0.15971573403834663"/>
          <c:y val="3.4893257313045212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удовлетворённость участием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2017-18</c:v>
                </c:pt>
                <c:pt idx="1">
                  <c:v>2018-19</c:v>
                </c:pt>
                <c:pt idx="2">
                  <c:v>2019-20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71.599999999999994</c:v>
                </c:pt>
                <c:pt idx="1">
                  <c:v>86</c:v>
                </c:pt>
                <c:pt idx="2">
                  <c:v>90</c:v>
                </c:pt>
              </c:numCache>
            </c:numRef>
          </c:val>
        </c:ser>
        <c:firstSliceAng val="0"/>
      </c:pieChart>
    </c:plotArea>
    <c:legend>
      <c:legendPos val="r"/>
      <c:legendEntry>
        <c:idx val="3"/>
        <c:delete val="1"/>
      </c:legendEntry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FD3E7-01A3-49C8-BC1D-1FEF8544E583}" type="doc">
      <dgm:prSet loTypeId="urn:microsoft.com/office/officeart/2005/8/layout/gear1" loCatId="cycle" qsTypeId="urn:microsoft.com/office/officeart/2005/8/quickstyle/3d2" qsCatId="3D" csTypeId="urn:microsoft.com/office/officeart/2005/8/colors/colorful1" csCatId="colorful" phldr="1"/>
      <dgm:spPr/>
    </dgm:pt>
    <dgm:pt modelId="{84A440E0-AEF3-402F-B054-946A52AB7FED}">
      <dgm:prSet phldrT="[Текст]" custT="1"/>
      <dgm:spPr/>
      <dgm:t>
        <a:bodyPr/>
        <a:lstStyle/>
        <a:p>
          <a:r>
            <a:rPr lang="ru-RU" sz="1500" b="1" dirty="0" smtClean="0"/>
            <a:t>Участники </a:t>
          </a:r>
          <a:r>
            <a:rPr lang="ru-RU" sz="1400" b="1" dirty="0" smtClean="0"/>
            <a:t>проекта</a:t>
          </a:r>
          <a:endParaRPr lang="ru-RU" sz="1400" b="1" dirty="0"/>
        </a:p>
      </dgm:t>
    </dgm:pt>
    <dgm:pt modelId="{8250E0CC-FE66-42C4-96D0-9A46CF4F542D}" type="parTrans" cxnId="{9075FB8D-D4D8-4AB5-A1C9-A7335635D2B5}">
      <dgm:prSet/>
      <dgm:spPr/>
      <dgm:t>
        <a:bodyPr/>
        <a:lstStyle/>
        <a:p>
          <a:endParaRPr lang="ru-RU"/>
        </a:p>
      </dgm:t>
    </dgm:pt>
    <dgm:pt modelId="{9D7570E4-2D6B-4800-9667-07B619F1F301}" type="sibTrans" cxnId="{9075FB8D-D4D8-4AB5-A1C9-A7335635D2B5}">
      <dgm:prSet/>
      <dgm:spPr/>
      <dgm:t>
        <a:bodyPr/>
        <a:lstStyle/>
        <a:p>
          <a:endParaRPr lang="ru-RU"/>
        </a:p>
      </dgm:t>
    </dgm:pt>
    <dgm:pt modelId="{048B4D69-74DF-403E-A31F-7BBD1C3F5C81}">
      <dgm:prSet phldrT="[Текст]" custT="1"/>
      <dgm:spPr/>
      <dgm:t>
        <a:bodyPr/>
        <a:lstStyle/>
        <a:p>
          <a:r>
            <a:rPr lang="ru-RU" sz="1400" b="1" dirty="0" smtClean="0"/>
            <a:t>Материалы и инструменты</a:t>
          </a:r>
          <a:endParaRPr lang="ru-RU" sz="1400" b="1" dirty="0"/>
        </a:p>
      </dgm:t>
    </dgm:pt>
    <dgm:pt modelId="{2E0B7D60-057F-4791-809C-F6B9AB40E536}" type="parTrans" cxnId="{C89CCB81-7F37-4E40-B293-E1681B0089D9}">
      <dgm:prSet/>
      <dgm:spPr/>
      <dgm:t>
        <a:bodyPr/>
        <a:lstStyle/>
        <a:p>
          <a:endParaRPr lang="ru-RU"/>
        </a:p>
      </dgm:t>
    </dgm:pt>
    <dgm:pt modelId="{D2420DC2-3633-4C3D-B51B-A59740DD1195}" type="sibTrans" cxnId="{C89CCB81-7F37-4E40-B293-E1681B0089D9}">
      <dgm:prSet/>
      <dgm:spPr/>
      <dgm:t>
        <a:bodyPr/>
        <a:lstStyle/>
        <a:p>
          <a:endParaRPr lang="ru-RU"/>
        </a:p>
      </dgm:t>
    </dgm:pt>
    <dgm:pt modelId="{0ECE3F28-F3FA-4960-8918-17C8E421937C}">
      <dgm:prSet phldrT="[Текст]" custT="1"/>
      <dgm:spPr/>
      <dgm:t>
        <a:bodyPr/>
        <a:lstStyle/>
        <a:p>
          <a:r>
            <a:rPr lang="ru-RU" sz="1400" b="1" dirty="0" smtClean="0"/>
            <a:t>Оснащенный кабинет</a:t>
          </a:r>
          <a:endParaRPr lang="ru-RU" sz="1400" b="1" dirty="0"/>
        </a:p>
      </dgm:t>
    </dgm:pt>
    <dgm:pt modelId="{C1781C50-E10F-4751-8246-C5DF82078003}" type="parTrans" cxnId="{DD8FFA21-91F8-4127-A299-F827252FB1F6}">
      <dgm:prSet/>
      <dgm:spPr/>
      <dgm:t>
        <a:bodyPr/>
        <a:lstStyle/>
        <a:p>
          <a:endParaRPr lang="ru-RU"/>
        </a:p>
      </dgm:t>
    </dgm:pt>
    <dgm:pt modelId="{064A2960-8402-451F-ABF5-FE3BEB400F02}" type="sibTrans" cxnId="{DD8FFA21-91F8-4127-A299-F827252FB1F6}">
      <dgm:prSet/>
      <dgm:spPr/>
      <dgm:t>
        <a:bodyPr/>
        <a:lstStyle/>
        <a:p>
          <a:endParaRPr lang="ru-RU"/>
        </a:p>
      </dgm:t>
    </dgm:pt>
    <dgm:pt modelId="{E0FC2F35-F2C2-4BF0-B1B0-91FBC076A32B}" type="pres">
      <dgm:prSet presAssocID="{34EFD3E7-01A3-49C8-BC1D-1FEF8544E58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8B39FC3-087B-4351-8DB5-B68797D9B631}" type="pres">
      <dgm:prSet presAssocID="{84A440E0-AEF3-402F-B054-946A52AB7FED}" presName="gear1" presStyleLbl="node1" presStyleIdx="0" presStyleCnt="3" custLinFactNeighborX="47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9D71F-3BB3-463D-9568-7E94212A2349}" type="pres">
      <dgm:prSet presAssocID="{84A440E0-AEF3-402F-B054-946A52AB7FED}" presName="gear1srcNode" presStyleLbl="node1" presStyleIdx="0" presStyleCnt="3"/>
      <dgm:spPr/>
      <dgm:t>
        <a:bodyPr/>
        <a:lstStyle/>
        <a:p>
          <a:endParaRPr lang="ru-RU"/>
        </a:p>
      </dgm:t>
    </dgm:pt>
    <dgm:pt modelId="{310B0EA2-2818-4551-BAD2-94869D3EA224}" type="pres">
      <dgm:prSet presAssocID="{84A440E0-AEF3-402F-B054-946A52AB7FED}" presName="gear1dstNode" presStyleLbl="node1" presStyleIdx="0" presStyleCnt="3"/>
      <dgm:spPr/>
      <dgm:t>
        <a:bodyPr/>
        <a:lstStyle/>
        <a:p>
          <a:endParaRPr lang="ru-RU"/>
        </a:p>
      </dgm:t>
    </dgm:pt>
    <dgm:pt modelId="{D81D809C-4FF4-481E-BB6B-ED87CE493BB4}" type="pres">
      <dgm:prSet presAssocID="{048B4D69-74DF-403E-A31F-7BBD1C3F5C81}" presName="gear2" presStyleLbl="node1" presStyleIdx="1" presStyleCnt="3" custScaleX="135055" custScaleY="1223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B0F48-DF2F-463F-BFE5-A4E467DFA6AE}" type="pres">
      <dgm:prSet presAssocID="{048B4D69-74DF-403E-A31F-7BBD1C3F5C81}" presName="gear2srcNode" presStyleLbl="node1" presStyleIdx="1" presStyleCnt="3"/>
      <dgm:spPr/>
      <dgm:t>
        <a:bodyPr/>
        <a:lstStyle/>
        <a:p>
          <a:endParaRPr lang="ru-RU"/>
        </a:p>
      </dgm:t>
    </dgm:pt>
    <dgm:pt modelId="{F15FF5DA-5BA6-4980-816A-9ED7B1995828}" type="pres">
      <dgm:prSet presAssocID="{048B4D69-74DF-403E-A31F-7BBD1C3F5C81}" presName="gear2dstNode" presStyleLbl="node1" presStyleIdx="1" presStyleCnt="3"/>
      <dgm:spPr/>
      <dgm:t>
        <a:bodyPr/>
        <a:lstStyle/>
        <a:p>
          <a:endParaRPr lang="ru-RU"/>
        </a:p>
      </dgm:t>
    </dgm:pt>
    <dgm:pt modelId="{16D56666-44D0-43B9-BED4-4CE5F16F9EF3}" type="pres">
      <dgm:prSet presAssocID="{0ECE3F28-F3FA-4960-8918-17C8E421937C}" presName="gear3" presStyleLbl="node1" presStyleIdx="2" presStyleCnt="3" custScaleX="125159" custScaleY="124336" custLinFactNeighborX="17441" custLinFactNeighborY="-6171"/>
      <dgm:spPr/>
      <dgm:t>
        <a:bodyPr/>
        <a:lstStyle/>
        <a:p>
          <a:endParaRPr lang="ru-RU"/>
        </a:p>
      </dgm:t>
    </dgm:pt>
    <dgm:pt modelId="{5ABB50D5-2967-4A19-B1B4-06633037CF69}" type="pres">
      <dgm:prSet presAssocID="{0ECE3F28-F3FA-4960-8918-17C8E421937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48109-F9A8-42DE-816B-E523BAA88FB7}" type="pres">
      <dgm:prSet presAssocID="{0ECE3F28-F3FA-4960-8918-17C8E421937C}" presName="gear3srcNode" presStyleLbl="node1" presStyleIdx="2" presStyleCnt="3"/>
      <dgm:spPr/>
      <dgm:t>
        <a:bodyPr/>
        <a:lstStyle/>
        <a:p>
          <a:endParaRPr lang="ru-RU"/>
        </a:p>
      </dgm:t>
    </dgm:pt>
    <dgm:pt modelId="{A0C9A4D7-FC7B-4373-A037-DEECB049CBC0}" type="pres">
      <dgm:prSet presAssocID="{0ECE3F28-F3FA-4960-8918-17C8E421937C}" presName="gear3dstNode" presStyleLbl="node1" presStyleIdx="2" presStyleCnt="3"/>
      <dgm:spPr/>
      <dgm:t>
        <a:bodyPr/>
        <a:lstStyle/>
        <a:p>
          <a:endParaRPr lang="ru-RU"/>
        </a:p>
      </dgm:t>
    </dgm:pt>
    <dgm:pt modelId="{0BE0CBB7-3AB1-4ADC-A8DF-1DF514568FFF}" type="pres">
      <dgm:prSet presAssocID="{9D7570E4-2D6B-4800-9667-07B619F1F301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CD2BB4AA-8857-48AB-AD24-3BFA9166F221}" type="pres">
      <dgm:prSet presAssocID="{D2420DC2-3633-4C3D-B51B-A59740DD1195}" presName="connector2" presStyleLbl="sibTrans2D1" presStyleIdx="1" presStyleCnt="3" custLinFactNeighborX="-3899" custLinFactNeighborY="-8919"/>
      <dgm:spPr/>
      <dgm:t>
        <a:bodyPr/>
        <a:lstStyle/>
        <a:p>
          <a:endParaRPr lang="ru-RU"/>
        </a:p>
      </dgm:t>
    </dgm:pt>
    <dgm:pt modelId="{EBC044A0-63BC-4A06-9428-B01DD813D0A6}" type="pres">
      <dgm:prSet presAssocID="{064A2960-8402-451F-ABF5-FE3BEB400F02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682466C5-CD40-4E9C-85CF-4D3801DD8CB0}" type="presOf" srcId="{84A440E0-AEF3-402F-B054-946A52AB7FED}" destId="{310B0EA2-2818-4551-BAD2-94869D3EA224}" srcOrd="2" destOrd="0" presId="urn:microsoft.com/office/officeart/2005/8/layout/gear1"/>
    <dgm:cxn modelId="{D9022300-0FA7-49D6-9D22-4E2F6C04512E}" type="presOf" srcId="{0ECE3F28-F3FA-4960-8918-17C8E421937C}" destId="{5ABB50D5-2967-4A19-B1B4-06633037CF69}" srcOrd="1" destOrd="0" presId="urn:microsoft.com/office/officeart/2005/8/layout/gear1"/>
    <dgm:cxn modelId="{C89CCB81-7F37-4E40-B293-E1681B0089D9}" srcId="{34EFD3E7-01A3-49C8-BC1D-1FEF8544E583}" destId="{048B4D69-74DF-403E-A31F-7BBD1C3F5C81}" srcOrd="1" destOrd="0" parTransId="{2E0B7D60-057F-4791-809C-F6B9AB40E536}" sibTransId="{D2420DC2-3633-4C3D-B51B-A59740DD1195}"/>
    <dgm:cxn modelId="{36700A3F-3333-4427-A4A9-9FFC654BE186}" type="presOf" srcId="{D2420DC2-3633-4C3D-B51B-A59740DD1195}" destId="{CD2BB4AA-8857-48AB-AD24-3BFA9166F221}" srcOrd="0" destOrd="0" presId="urn:microsoft.com/office/officeart/2005/8/layout/gear1"/>
    <dgm:cxn modelId="{9075FB8D-D4D8-4AB5-A1C9-A7335635D2B5}" srcId="{34EFD3E7-01A3-49C8-BC1D-1FEF8544E583}" destId="{84A440E0-AEF3-402F-B054-946A52AB7FED}" srcOrd="0" destOrd="0" parTransId="{8250E0CC-FE66-42C4-96D0-9A46CF4F542D}" sibTransId="{9D7570E4-2D6B-4800-9667-07B619F1F301}"/>
    <dgm:cxn modelId="{66EA33AF-BEE3-44F8-961C-FF910B058EC7}" type="presOf" srcId="{048B4D69-74DF-403E-A31F-7BBD1C3F5C81}" destId="{D81D809C-4FF4-481E-BB6B-ED87CE493BB4}" srcOrd="0" destOrd="0" presId="urn:microsoft.com/office/officeart/2005/8/layout/gear1"/>
    <dgm:cxn modelId="{6BCECFBD-4E6B-4D3F-9F7E-A4566DE9CE23}" type="presOf" srcId="{9D7570E4-2D6B-4800-9667-07B619F1F301}" destId="{0BE0CBB7-3AB1-4ADC-A8DF-1DF514568FFF}" srcOrd="0" destOrd="0" presId="urn:microsoft.com/office/officeart/2005/8/layout/gear1"/>
    <dgm:cxn modelId="{C7A0B109-4806-4C9F-BE3E-712B68CEE979}" type="presOf" srcId="{0ECE3F28-F3FA-4960-8918-17C8E421937C}" destId="{A0C9A4D7-FC7B-4373-A037-DEECB049CBC0}" srcOrd="3" destOrd="0" presId="urn:microsoft.com/office/officeart/2005/8/layout/gear1"/>
    <dgm:cxn modelId="{657CE20E-9D07-413D-A061-90476DD15B71}" type="presOf" srcId="{048B4D69-74DF-403E-A31F-7BBD1C3F5C81}" destId="{F15FF5DA-5BA6-4980-816A-9ED7B1995828}" srcOrd="2" destOrd="0" presId="urn:microsoft.com/office/officeart/2005/8/layout/gear1"/>
    <dgm:cxn modelId="{74427DE5-5000-4004-8EDF-28729679CE39}" type="presOf" srcId="{34EFD3E7-01A3-49C8-BC1D-1FEF8544E583}" destId="{E0FC2F35-F2C2-4BF0-B1B0-91FBC076A32B}" srcOrd="0" destOrd="0" presId="urn:microsoft.com/office/officeart/2005/8/layout/gear1"/>
    <dgm:cxn modelId="{57F82878-07D8-4ADF-B495-AD5CAC91F55F}" type="presOf" srcId="{84A440E0-AEF3-402F-B054-946A52AB7FED}" destId="{6FF9D71F-3BB3-463D-9568-7E94212A2349}" srcOrd="1" destOrd="0" presId="urn:microsoft.com/office/officeart/2005/8/layout/gear1"/>
    <dgm:cxn modelId="{B9714178-ACF4-47B5-ACA0-97990ABE0CB7}" type="presOf" srcId="{84A440E0-AEF3-402F-B054-946A52AB7FED}" destId="{B8B39FC3-087B-4351-8DB5-B68797D9B631}" srcOrd="0" destOrd="0" presId="urn:microsoft.com/office/officeart/2005/8/layout/gear1"/>
    <dgm:cxn modelId="{0DC5F74C-D4B8-4A2F-8F99-69E290080E22}" type="presOf" srcId="{0ECE3F28-F3FA-4960-8918-17C8E421937C}" destId="{D9948109-F9A8-42DE-816B-E523BAA88FB7}" srcOrd="2" destOrd="0" presId="urn:microsoft.com/office/officeart/2005/8/layout/gear1"/>
    <dgm:cxn modelId="{E3F52047-DC8A-4D53-AD3B-DAE20A8B71B8}" type="presOf" srcId="{048B4D69-74DF-403E-A31F-7BBD1C3F5C81}" destId="{3B4B0F48-DF2F-463F-BFE5-A4E467DFA6AE}" srcOrd="1" destOrd="0" presId="urn:microsoft.com/office/officeart/2005/8/layout/gear1"/>
    <dgm:cxn modelId="{95B0A273-357A-47FA-9276-13993DFD3FB6}" type="presOf" srcId="{064A2960-8402-451F-ABF5-FE3BEB400F02}" destId="{EBC044A0-63BC-4A06-9428-B01DD813D0A6}" srcOrd="0" destOrd="0" presId="urn:microsoft.com/office/officeart/2005/8/layout/gear1"/>
    <dgm:cxn modelId="{DD8FFA21-91F8-4127-A299-F827252FB1F6}" srcId="{34EFD3E7-01A3-49C8-BC1D-1FEF8544E583}" destId="{0ECE3F28-F3FA-4960-8918-17C8E421937C}" srcOrd="2" destOrd="0" parTransId="{C1781C50-E10F-4751-8246-C5DF82078003}" sibTransId="{064A2960-8402-451F-ABF5-FE3BEB400F02}"/>
    <dgm:cxn modelId="{14DFD12F-410C-4673-B15C-3E4F5CCD5C25}" type="presOf" srcId="{0ECE3F28-F3FA-4960-8918-17C8E421937C}" destId="{16D56666-44D0-43B9-BED4-4CE5F16F9EF3}" srcOrd="0" destOrd="0" presId="urn:microsoft.com/office/officeart/2005/8/layout/gear1"/>
    <dgm:cxn modelId="{C122FA87-E3D6-40C6-B09C-DC6F2D483F90}" type="presParOf" srcId="{E0FC2F35-F2C2-4BF0-B1B0-91FBC076A32B}" destId="{B8B39FC3-087B-4351-8DB5-B68797D9B631}" srcOrd="0" destOrd="0" presId="urn:microsoft.com/office/officeart/2005/8/layout/gear1"/>
    <dgm:cxn modelId="{F8E7DC7E-1DD6-4CD3-94C9-FBEE1802D497}" type="presParOf" srcId="{E0FC2F35-F2C2-4BF0-B1B0-91FBC076A32B}" destId="{6FF9D71F-3BB3-463D-9568-7E94212A2349}" srcOrd="1" destOrd="0" presId="urn:microsoft.com/office/officeart/2005/8/layout/gear1"/>
    <dgm:cxn modelId="{34572145-1FA8-4200-AED0-8ADE9D668CF8}" type="presParOf" srcId="{E0FC2F35-F2C2-4BF0-B1B0-91FBC076A32B}" destId="{310B0EA2-2818-4551-BAD2-94869D3EA224}" srcOrd="2" destOrd="0" presId="urn:microsoft.com/office/officeart/2005/8/layout/gear1"/>
    <dgm:cxn modelId="{B7BE8EDE-2EEC-4614-8A28-CFB36F2A84D6}" type="presParOf" srcId="{E0FC2F35-F2C2-4BF0-B1B0-91FBC076A32B}" destId="{D81D809C-4FF4-481E-BB6B-ED87CE493BB4}" srcOrd="3" destOrd="0" presId="urn:microsoft.com/office/officeart/2005/8/layout/gear1"/>
    <dgm:cxn modelId="{5A3A606A-B32E-4786-B710-5E0DB57A1959}" type="presParOf" srcId="{E0FC2F35-F2C2-4BF0-B1B0-91FBC076A32B}" destId="{3B4B0F48-DF2F-463F-BFE5-A4E467DFA6AE}" srcOrd="4" destOrd="0" presId="urn:microsoft.com/office/officeart/2005/8/layout/gear1"/>
    <dgm:cxn modelId="{1278F8F4-AB4B-42D2-903B-3BB2F621446A}" type="presParOf" srcId="{E0FC2F35-F2C2-4BF0-B1B0-91FBC076A32B}" destId="{F15FF5DA-5BA6-4980-816A-9ED7B1995828}" srcOrd="5" destOrd="0" presId="urn:microsoft.com/office/officeart/2005/8/layout/gear1"/>
    <dgm:cxn modelId="{9550BEBE-ED62-4A34-B6CD-3EE3865432F1}" type="presParOf" srcId="{E0FC2F35-F2C2-4BF0-B1B0-91FBC076A32B}" destId="{16D56666-44D0-43B9-BED4-4CE5F16F9EF3}" srcOrd="6" destOrd="0" presId="urn:microsoft.com/office/officeart/2005/8/layout/gear1"/>
    <dgm:cxn modelId="{FA678EE6-9C6C-432B-821C-305D72300DCB}" type="presParOf" srcId="{E0FC2F35-F2C2-4BF0-B1B0-91FBC076A32B}" destId="{5ABB50D5-2967-4A19-B1B4-06633037CF69}" srcOrd="7" destOrd="0" presId="urn:microsoft.com/office/officeart/2005/8/layout/gear1"/>
    <dgm:cxn modelId="{688FA43A-1CE1-439A-B2F8-6185719D03F7}" type="presParOf" srcId="{E0FC2F35-F2C2-4BF0-B1B0-91FBC076A32B}" destId="{D9948109-F9A8-42DE-816B-E523BAA88FB7}" srcOrd="8" destOrd="0" presId="urn:microsoft.com/office/officeart/2005/8/layout/gear1"/>
    <dgm:cxn modelId="{A8C9997E-FB42-4CC0-AB45-3179CFC112DB}" type="presParOf" srcId="{E0FC2F35-F2C2-4BF0-B1B0-91FBC076A32B}" destId="{A0C9A4D7-FC7B-4373-A037-DEECB049CBC0}" srcOrd="9" destOrd="0" presId="urn:microsoft.com/office/officeart/2005/8/layout/gear1"/>
    <dgm:cxn modelId="{7CFD2518-5BB6-40BD-B048-C7FEAF59C4E7}" type="presParOf" srcId="{E0FC2F35-F2C2-4BF0-B1B0-91FBC076A32B}" destId="{0BE0CBB7-3AB1-4ADC-A8DF-1DF514568FFF}" srcOrd="10" destOrd="0" presId="urn:microsoft.com/office/officeart/2005/8/layout/gear1"/>
    <dgm:cxn modelId="{ED23235C-C7C0-458F-A111-CCF2120FB18D}" type="presParOf" srcId="{E0FC2F35-F2C2-4BF0-B1B0-91FBC076A32B}" destId="{CD2BB4AA-8857-48AB-AD24-3BFA9166F221}" srcOrd="11" destOrd="0" presId="urn:microsoft.com/office/officeart/2005/8/layout/gear1"/>
    <dgm:cxn modelId="{52F21AC3-DDF3-436B-9C4E-F1E09215C9DA}" type="presParOf" srcId="{E0FC2F35-F2C2-4BF0-B1B0-91FBC076A32B}" destId="{EBC044A0-63BC-4A06-9428-B01DD813D0A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B39FC3-087B-4351-8DB5-B68797D9B631}">
      <dsp:nvSpPr>
        <dsp:cNvPr id="0" name=""/>
        <dsp:cNvSpPr/>
      </dsp:nvSpPr>
      <dsp:spPr>
        <a:xfrm>
          <a:off x="1231336" y="1347249"/>
          <a:ext cx="1504967" cy="1504967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Участники </a:t>
          </a:r>
          <a:r>
            <a:rPr lang="ru-RU" sz="1400" b="1" kern="1200" dirty="0" smtClean="0"/>
            <a:t>проекта</a:t>
          </a:r>
          <a:endParaRPr lang="ru-RU" sz="1400" b="1" kern="1200" dirty="0"/>
        </a:p>
      </dsp:txBody>
      <dsp:txXfrm>
        <a:off x="1231336" y="1347249"/>
        <a:ext cx="1504967" cy="1504967"/>
      </dsp:txXfrm>
    </dsp:sp>
    <dsp:sp modelId="{D81D809C-4FF4-481E-BB6B-ED87CE493BB4}">
      <dsp:nvSpPr>
        <dsp:cNvPr id="0" name=""/>
        <dsp:cNvSpPr/>
      </dsp:nvSpPr>
      <dsp:spPr>
        <a:xfrm>
          <a:off x="163877" y="869200"/>
          <a:ext cx="1478206" cy="1339180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Материалы и инструменты</a:t>
          </a:r>
          <a:endParaRPr lang="ru-RU" sz="1400" b="1" kern="1200" dirty="0"/>
        </a:p>
      </dsp:txBody>
      <dsp:txXfrm>
        <a:off x="163877" y="869200"/>
        <a:ext cx="1478206" cy="1339180"/>
      </dsp:txXfrm>
    </dsp:sp>
    <dsp:sp modelId="{16D56666-44D0-43B9-BED4-4CE5F16F9EF3}">
      <dsp:nvSpPr>
        <dsp:cNvPr id="0" name=""/>
        <dsp:cNvSpPr/>
      </dsp:nvSpPr>
      <dsp:spPr>
        <a:xfrm rot="20700000">
          <a:off x="1061319" y="107546"/>
          <a:ext cx="1345445" cy="1330158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Оснащенный кабинет</a:t>
          </a:r>
          <a:endParaRPr lang="ru-RU" sz="1400" b="1" kern="1200" dirty="0"/>
        </a:p>
      </dsp:txBody>
      <dsp:txXfrm>
        <a:off x="1357321" y="398382"/>
        <a:ext cx="753440" cy="748486"/>
      </dsp:txXfrm>
    </dsp:sp>
    <dsp:sp modelId="{0BE0CBB7-3AB1-4ADC-A8DF-1DF514568FFF}">
      <dsp:nvSpPr>
        <dsp:cNvPr id="0" name=""/>
        <dsp:cNvSpPr/>
      </dsp:nvSpPr>
      <dsp:spPr>
        <a:xfrm>
          <a:off x="1100340" y="1128707"/>
          <a:ext cx="1926358" cy="1926358"/>
        </a:xfrm>
        <a:prstGeom prst="circularArrow">
          <a:avLst>
            <a:gd name="adj1" fmla="val 4687"/>
            <a:gd name="adj2" fmla="val 299029"/>
            <a:gd name="adj3" fmla="val 2466870"/>
            <a:gd name="adj4" fmla="val 15971878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2BB4AA-8857-48AB-AD24-3BFA9166F221}">
      <dsp:nvSpPr>
        <dsp:cNvPr id="0" name=""/>
        <dsp:cNvSpPr/>
      </dsp:nvSpPr>
      <dsp:spPr>
        <a:xfrm>
          <a:off x="107310" y="630778"/>
          <a:ext cx="1399619" cy="139961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C044A0-63BC-4A06-9428-B01DD813D0A6}">
      <dsp:nvSpPr>
        <dsp:cNvPr id="0" name=""/>
        <dsp:cNvSpPr/>
      </dsp:nvSpPr>
      <dsp:spPr>
        <a:xfrm>
          <a:off x="720704" y="7781"/>
          <a:ext cx="1509071" cy="15090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3501008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Проект наставничества формата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«ученик-ученик»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47664" y="465313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Составитель: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Кузнечихина</a:t>
            </a:r>
            <a:r>
              <a:rPr lang="ru-RU" sz="1600" dirty="0" smtClean="0">
                <a:solidFill>
                  <a:schemeClr val="tx1"/>
                </a:solidFill>
              </a:rPr>
              <a:t> Елена Анатольевна,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педагог дополнительного образования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Муниципальное бюджетное образовательное учреждение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дополнительного образования  Центр детского творчества «Паллада»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г. Советская </a:t>
            </a:r>
            <a:r>
              <a:rPr lang="ru-RU" sz="1600" dirty="0" smtClean="0">
                <a:solidFill>
                  <a:schemeClr val="tx1"/>
                </a:solidFill>
              </a:rPr>
              <a:t>Гавань, 2021 г.</a:t>
            </a:r>
            <a:endParaRPr lang="ru-RU" sz="1600" dirty="0" smtClean="0">
              <a:solidFill>
                <a:schemeClr val="tx1"/>
              </a:solidFill>
            </a:endParaRPr>
          </a:p>
          <a:p>
            <a:endParaRPr lang="ru-RU" sz="2400" dirty="0"/>
          </a:p>
        </p:txBody>
      </p:sp>
      <p:pic>
        <p:nvPicPr>
          <p:cNvPr id="7" name="Рисунок 6" descr="C:\Users\User\Desktop\лены папка\ФАНТ 21\ФЕВРАЛЬ\НАСТАВНИЧЕСТВО\фото\IMG_9107.JPG"/>
          <p:cNvPicPr/>
          <p:nvPr/>
        </p:nvPicPr>
        <p:blipFill>
          <a:blip r:embed="rId2" cstate="print">
            <a:lum bright="10000" contrast="10000"/>
          </a:blip>
          <a:srcRect l="2037" t="14493" r="-31" b="5771"/>
          <a:stretch>
            <a:fillRect/>
          </a:stretch>
        </p:blipFill>
        <p:spPr bwMode="auto">
          <a:xfrm>
            <a:off x="1979712" y="404664"/>
            <a:ext cx="5507873" cy="3096344"/>
          </a:xfrm>
          <a:prstGeom prst="rect">
            <a:avLst/>
          </a:prstGeom>
          <a:noFill/>
          <a:ln w="50800">
            <a:solidFill>
              <a:srgbClr val="C00000"/>
            </a:solidFill>
            <a:miter lim="800000"/>
            <a:headEnd/>
            <a:tailEnd/>
          </a:ln>
        </p:spPr>
      </p:pic>
      <p:grpSp>
        <p:nvGrpSpPr>
          <p:cNvPr id="2" name="Группа 5"/>
          <p:cNvGrpSpPr/>
          <p:nvPr/>
        </p:nvGrpSpPr>
        <p:grpSpPr>
          <a:xfrm rot="16200000">
            <a:off x="-2409562" y="2921730"/>
            <a:ext cx="6192688" cy="870524"/>
            <a:chOff x="331912" y="5755687"/>
            <a:chExt cx="7984505" cy="1014540"/>
          </a:xfrm>
        </p:grpSpPr>
        <p:grpSp>
          <p:nvGrpSpPr>
            <p:cNvPr id="3" name="Группа 20"/>
            <p:cNvGrpSpPr/>
            <p:nvPr/>
          </p:nvGrpSpPr>
          <p:grpSpPr>
            <a:xfrm>
              <a:off x="5364089" y="5805264"/>
              <a:ext cx="2952328" cy="884571"/>
              <a:chOff x="2348685" y="3284984"/>
              <a:chExt cx="3447451" cy="884571"/>
            </a:xfrm>
          </p:grpSpPr>
          <p:sp>
            <p:nvSpPr>
              <p:cNvPr id="37" name="Равнобедренный треугольник 36"/>
              <p:cNvSpPr/>
              <p:nvPr/>
            </p:nvSpPr>
            <p:spPr>
              <a:xfrm>
                <a:off x="2411760" y="3284984"/>
                <a:ext cx="504056" cy="43204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8" name="Прямоугольный треугольник 37"/>
              <p:cNvSpPr/>
              <p:nvPr/>
            </p:nvSpPr>
            <p:spPr>
              <a:xfrm>
                <a:off x="4716016" y="3789040"/>
                <a:ext cx="1080120" cy="216024"/>
              </a:xfrm>
              <a:prstGeom prst="rtTriangle">
                <a:avLst/>
              </a:prstGeom>
              <a:solidFill>
                <a:srgbClr val="2211FB"/>
              </a:solidFill>
              <a:ln>
                <a:solidFill>
                  <a:srgbClr val="2211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3203848" y="3356992"/>
                <a:ext cx="504056" cy="36004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8C3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 rot="1280591">
                <a:off x="4427984" y="3429000"/>
                <a:ext cx="504056" cy="3600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 rot="19704453">
                <a:off x="2348685" y="3560088"/>
                <a:ext cx="1152128" cy="360040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2" name="Трапеция 41"/>
              <p:cNvSpPr/>
              <p:nvPr/>
            </p:nvSpPr>
            <p:spPr>
              <a:xfrm rot="19935565">
                <a:off x="3419449" y="3737507"/>
                <a:ext cx="504056" cy="432048"/>
              </a:xfrm>
              <a:prstGeom prst="trapezoid">
                <a:avLst/>
              </a:prstGeom>
              <a:solidFill>
                <a:srgbClr val="10B2AE"/>
              </a:solidFill>
              <a:ln>
                <a:solidFill>
                  <a:srgbClr val="10B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3" name="Трапеция 42"/>
              <p:cNvSpPr/>
              <p:nvPr/>
            </p:nvSpPr>
            <p:spPr>
              <a:xfrm rot="248352">
                <a:off x="4155075" y="3585447"/>
                <a:ext cx="360040" cy="432048"/>
              </a:xfrm>
              <a:prstGeom prst="trapezoi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4" name="Равнобедренный треугольник 43"/>
              <p:cNvSpPr/>
              <p:nvPr/>
            </p:nvSpPr>
            <p:spPr>
              <a:xfrm rot="1167779">
                <a:off x="3635896" y="3284984"/>
                <a:ext cx="792088" cy="43204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" name="Группа 21"/>
            <p:cNvGrpSpPr/>
            <p:nvPr/>
          </p:nvGrpSpPr>
          <p:grpSpPr>
            <a:xfrm>
              <a:off x="2699792" y="5805264"/>
              <a:ext cx="2655363" cy="524531"/>
              <a:chOff x="2348685" y="3284984"/>
              <a:chExt cx="3447451" cy="884571"/>
            </a:xfrm>
          </p:grpSpPr>
          <p:sp>
            <p:nvSpPr>
              <p:cNvPr id="29" name="Равнобедренный треугольник 28"/>
              <p:cNvSpPr/>
              <p:nvPr/>
            </p:nvSpPr>
            <p:spPr>
              <a:xfrm>
                <a:off x="2411760" y="3284984"/>
                <a:ext cx="504056" cy="43204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>
                <a:off x="4716016" y="3789040"/>
                <a:ext cx="1080120" cy="216024"/>
              </a:xfrm>
              <a:prstGeom prst="rtTriangle">
                <a:avLst/>
              </a:prstGeom>
              <a:solidFill>
                <a:srgbClr val="2211FB"/>
              </a:solidFill>
              <a:ln>
                <a:solidFill>
                  <a:srgbClr val="2211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203848" y="3356992"/>
                <a:ext cx="504056" cy="36004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8C3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 rot="1280591">
                <a:off x="4427984" y="3429000"/>
                <a:ext cx="504056" cy="3600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Равнобедренный треугольник 32"/>
              <p:cNvSpPr/>
              <p:nvPr/>
            </p:nvSpPr>
            <p:spPr>
              <a:xfrm rot="19704453">
                <a:off x="2348685" y="3560088"/>
                <a:ext cx="1152128" cy="360040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Трапеция 33"/>
              <p:cNvSpPr/>
              <p:nvPr/>
            </p:nvSpPr>
            <p:spPr>
              <a:xfrm rot="19935565">
                <a:off x="3419449" y="3737507"/>
                <a:ext cx="504056" cy="432048"/>
              </a:xfrm>
              <a:prstGeom prst="trapezoid">
                <a:avLst/>
              </a:prstGeom>
              <a:solidFill>
                <a:srgbClr val="10B2AE"/>
              </a:solidFill>
              <a:ln>
                <a:solidFill>
                  <a:srgbClr val="10B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5" name="Трапеция 34"/>
              <p:cNvSpPr/>
              <p:nvPr/>
            </p:nvSpPr>
            <p:spPr>
              <a:xfrm rot="248352">
                <a:off x="4155075" y="3585447"/>
                <a:ext cx="360040" cy="432048"/>
              </a:xfrm>
              <a:prstGeom prst="trapezoi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6" name="Равнобедренный треугольник 35"/>
              <p:cNvSpPr/>
              <p:nvPr/>
            </p:nvSpPr>
            <p:spPr>
              <a:xfrm rot="1167779">
                <a:off x="3635896" y="3284984"/>
                <a:ext cx="792088" cy="43204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8" name="Группа 30"/>
            <p:cNvGrpSpPr/>
            <p:nvPr/>
          </p:nvGrpSpPr>
          <p:grpSpPr>
            <a:xfrm rot="9971046">
              <a:off x="4123456" y="5755687"/>
              <a:ext cx="2697287" cy="791706"/>
              <a:chOff x="2348685" y="3284984"/>
              <a:chExt cx="3447451" cy="884571"/>
            </a:xfrm>
          </p:grpSpPr>
          <p:sp>
            <p:nvSpPr>
              <p:cNvPr id="21" name="Равнобедренный треугольник 20"/>
              <p:cNvSpPr/>
              <p:nvPr/>
            </p:nvSpPr>
            <p:spPr>
              <a:xfrm>
                <a:off x="2411760" y="3284984"/>
                <a:ext cx="504056" cy="43204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2" name="Прямоугольный треугольник 21"/>
              <p:cNvSpPr/>
              <p:nvPr/>
            </p:nvSpPr>
            <p:spPr>
              <a:xfrm>
                <a:off x="4716016" y="3789040"/>
                <a:ext cx="1080120" cy="216024"/>
              </a:xfrm>
              <a:prstGeom prst="rtTriangle">
                <a:avLst/>
              </a:prstGeom>
              <a:solidFill>
                <a:srgbClr val="2211FB"/>
              </a:solidFill>
              <a:ln>
                <a:solidFill>
                  <a:srgbClr val="2211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203848" y="3356992"/>
                <a:ext cx="504056" cy="36004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8C3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 rot="1280591">
                <a:off x="4427984" y="3429000"/>
                <a:ext cx="504056" cy="3600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5" name="Равнобедренный треугольник 24"/>
              <p:cNvSpPr/>
              <p:nvPr/>
            </p:nvSpPr>
            <p:spPr>
              <a:xfrm rot="19704453">
                <a:off x="2348685" y="3560088"/>
                <a:ext cx="1152128" cy="360040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Трапеция 25"/>
              <p:cNvSpPr/>
              <p:nvPr/>
            </p:nvSpPr>
            <p:spPr>
              <a:xfrm rot="19935565">
                <a:off x="3419449" y="3737507"/>
                <a:ext cx="504056" cy="432048"/>
              </a:xfrm>
              <a:prstGeom prst="trapezoid">
                <a:avLst/>
              </a:prstGeom>
              <a:solidFill>
                <a:srgbClr val="10B2AE"/>
              </a:solidFill>
              <a:ln>
                <a:solidFill>
                  <a:srgbClr val="10B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Трапеция 26"/>
              <p:cNvSpPr/>
              <p:nvPr/>
            </p:nvSpPr>
            <p:spPr>
              <a:xfrm rot="248352">
                <a:off x="4155075" y="3585447"/>
                <a:ext cx="360040" cy="432048"/>
              </a:xfrm>
              <a:prstGeom prst="trapezoi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Равнобедренный треугольник 27"/>
              <p:cNvSpPr/>
              <p:nvPr/>
            </p:nvSpPr>
            <p:spPr>
              <a:xfrm rot="1167779">
                <a:off x="3635896" y="3284984"/>
                <a:ext cx="792088" cy="43204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9" name="Группа 39"/>
            <p:cNvGrpSpPr/>
            <p:nvPr/>
          </p:nvGrpSpPr>
          <p:grpSpPr>
            <a:xfrm>
              <a:off x="331912" y="5885656"/>
              <a:ext cx="3447451" cy="884571"/>
              <a:chOff x="2348685" y="3284984"/>
              <a:chExt cx="3447451" cy="884571"/>
            </a:xfrm>
          </p:grpSpPr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2411760" y="3284984"/>
                <a:ext cx="504056" cy="43204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4" name="Прямоугольный треугольник 13"/>
              <p:cNvSpPr/>
              <p:nvPr/>
            </p:nvSpPr>
            <p:spPr>
              <a:xfrm>
                <a:off x="4716016" y="3789040"/>
                <a:ext cx="1080120" cy="216024"/>
              </a:xfrm>
              <a:prstGeom prst="rtTriangle">
                <a:avLst/>
              </a:prstGeom>
              <a:solidFill>
                <a:srgbClr val="2211FB"/>
              </a:solidFill>
              <a:ln>
                <a:solidFill>
                  <a:srgbClr val="2211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203848" y="3356992"/>
                <a:ext cx="504056" cy="36004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8C3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 rot="1280591">
                <a:off x="4427984" y="3429000"/>
                <a:ext cx="504056" cy="3600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Равнобедренный треугольник 16"/>
              <p:cNvSpPr/>
              <p:nvPr/>
            </p:nvSpPr>
            <p:spPr>
              <a:xfrm rot="19704453">
                <a:off x="2348685" y="3560088"/>
                <a:ext cx="1152128" cy="360040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8" name="Трапеция 17"/>
              <p:cNvSpPr/>
              <p:nvPr/>
            </p:nvSpPr>
            <p:spPr>
              <a:xfrm rot="19935565">
                <a:off x="3419449" y="3737507"/>
                <a:ext cx="504056" cy="432048"/>
              </a:xfrm>
              <a:prstGeom prst="trapezoid">
                <a:avLst/>
              </a:prstGeom>
              <a:solidFill>
                <a:srgbClr val="10B2AE"/>
              </a:solidFill>
              <a:ln>
                <a:solidFill>
                  <a:srgbClr val="10B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9" name="Трапеция 18"/>
              <p:cNvSpPr/>
              <p:nvPr/>
            </p:nvSpPr>
            <p:spPr>
              <a:xfrm rot="248352">
                <a:off x="4155075" y="3585447"/>
                <a:ext cx="360040" cy="432048"/>
              </a:xfrm>
              <a:prstGeom prst="trapezoi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0" name="Равнобедренный треугольник 19"/>
              <p:cNvSpPr/>
              <p:nvPr/>
            </p:nvSpPr>
            <p:spPr>
              <a:xfrm rot="1167779">
                <a:off x="3635896" y="3284984"/>
                <a:ext cx="792088" cy="43204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2" name="Блок-схема: ручной ввод 11"/>
            <p:cNvSpPr/>
            <p:nvPr/>
          </p:nvSpPr>
          <p:spPr>
            <a:xfrm rot="19853907">
              <a:off x="4072756" y="6166048"/>
              <a:ext cx="408705" cy="421986"/>
            </a:xfrm>
            <a:prstGeom prst="flowChartManualInpu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44"/>
          <p:cNvGrpSpPr/>
          <p:nvPr/>
        </p:nvGrpSpPr>
        <p:grpSpPr>
          <a:xfrm rot="16200000" flipV="1">
            <a:off x="5392686" y="3040363"/>
            <a:ext cx="6192688" cy="777276"/>
            <a:chOff x="331912" y="5755687"/>
            <a:chExt cx="7984505" cy="1014540"/>
          </a:xfrm>
        </p:grpSpPr>
        <p:grpSp>
          <p:nvGrpSpPr>
            <p:cNvPr id="11" name="Группа 20"/>
            <p:cNvGrpSpPr/>
            <p:nvPr/>
          </p:nvGrpSpPr>
          <p:grpSpPr>
            <a:xfrm>
              <a:off x="5364089" y="5805264"/>
              <a:ext cx="2952328" cy="884571"/>
              <a:chOff x="2348685" y="3284984"/>
              <a:chExt cx="3447451" cy="884571"/>
            </a:xfrm>
          </p:grpSpPr>
          <p:sp>
            <p:nvSpPr>
              <p:cNvPr id="75" name="Равнобедренный треугольник 74"/>
              <p:cNvSpPr/>
              <p:nvPr/>
            </p:nvSpPr>
            <p:spPr>
              <a:xfrm>
                <a:off x="2411760" y="3284984"/>
                <a:ext cx="504056" cy="43204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6" name="Прямоугольный треугольник 75"/>
              <p:cNvSpPr/>
              <p:nvPr/>
            </p:nvSpPr>
            <p:spPr>
              <a:xfrm>
                <a:off x="4716016" y="3789040"/>
                <a:ext cx="1080120" cy="216024"/>
              </a:xfrm>
              <a:prstGeom prst="rtTriangle">
                <a:avLst/>
              </a:prstGeom>
              <a:solidFill>
                <a:srgbClr val="2211FB"/>
              </a:solidFill>
              <a:ln>
                <a:solidFill>
                  <a:srgbClr val="2211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3203848" y="3356992"/>
                <a:ext cx="504056" cy="36004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8C3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 rot="1280591">
                <a:off x="4427984" y="3429000"/>
                <a:ext cx="504056" cy="3600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9" name="Равнобедренный треугольник 78"/>
              <p:cNvSpPr/>
              <p:nvPr/>
            </p:nvSpPr>
            <p:spPr>
              <a:xfrm rot="19704453">
                <a:off x="2348685" y="3560088"/>
                <a:ext cx="1152128" cy="360040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0" name="Трапеция 79"/>
              <p:cNvSpPr/>
              <p:nvPr/>
            </p:nvSpPr>
            <p:spPr>
              <a:xfrm rot="19935565">
                <a:off x="3419449" y="3737507"/>
                <a:ext cx="504056" cy="432048"/>
              </a:xfrm>
              <a:prstGeom prst="trapezoid">
                <a:avLst/>
              </a:prstGeom>
              <a:solidFill>
                <a:srgbClr val="10B2AE"/>
              </a:solidFill>
              <a:ln>
                <a:solidFill>
                  <a:srgbClr val="10B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1" name="Трапеция 80"/>
              <p:cNvSpPr/>
              <p:nvPr/>
            </p:nvSpPr>
            <p:spPr>
              <a:xfrm rot="248352">
                <a:off x="4155075" y="3585447"/>
                <a:ext cx="360040" cy="432048"/>
              </a:xfrm>
              <a:prstGeom prst="trapezoi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 rot="1167779">
                <a:off x="3635896" y="3284984"/>
                <a:ext cx="792088" cy="43204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5" name="Группа 21"/>
            <p:cNvGrpSpPr/>
            <p:nvPr/>
          </p:nvGrpSpPr>
          <p:grpSpPr>
            <a:xfrm>
              <a:off x="2699792" y="5805264"/>
              <a:ext cx="2655363" cy="524531"/>
              <a:chOff x="2348685" y="3284984"/>
              <a:chExt cx="3447451" cy="884571"/>
            </a:xfrm>
          </p:grpSpPr>
          <p:sp>
            <p:nvSpPr>
              <p:cNvPr id="67" name="Равнобедренный треугольник 66"/>
              <p:cNvSpPr/>
              <p:nvPr/>
            </p:nvSpPr>
            <p:spPr>
              <a:xfrm>
                <a:off x="2411760" y="3284984"/>
                <a:ext cx="504056" cy="43204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8" name="Прямоугольный треугольник 67"/>
              <p:cNvSpPr/>
              <p:nvPr/>
            </p:nvSpPr>
            <p:spPr>
              <a:xfrm>
                <a:off x="4716016" y="3789040"/>
                <a:ext cx="1080120" cy="216024"/>
              </a:xfrm>
              <a:prstGeom prst="rtTriangle">
                <a:avLst/>
              </a:prstGeom>
              <a:solidFill>
                <a:srgbClr val="2211FB"/>
              </a:solidFill>
              <a:ln>
                <a:solidFill>
                  <a:srgbClr val="2211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3203848" y="3356992"/>
                <a:ext cx="504056" cy="36004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8C3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 rot="1280591">
                <a:off x="4427984" y="3429000"/>
                <a:ext cx="504056" cy="3600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1" name="Равнобедренный треугольник 70"/>
              <p:cNvSpPr/>
              <p:nvPr/>
            </p:nvSpPr>
            <p:spPr>
              <a:xfrm rot="19704453">
                <a:off x="2348685" y="3560088"/>
                <a:ext cx="1152128" cy="360040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2" name="Трапеция 71"/>
              <p:cNvSpPr/>
              <p:nvPr/>
            </p:nvSpPr>
            <p:spPr>
              <a:xfrm rot="19935565">
                <a:off x="3419449" y="3737507"/>
                <a:ext cx="504056" cy="432048"/>
              </a:xfrm>
              <a:prstGeom prst="trapezoid">
                <a:avLst/>
              </a:prstGeom>
              <a:solidFill>
                <a:srgbClr val="10B2AE"/>
              </a:solidFill>
              <a:ln>
                <a:solidFill>
                  <a:srgbClr val="10B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3" name="Трапеция 72"/>
              <p:cNvSpPr/>
              <p:nvPr/>
            </p:nvSpPr>
            <p:spPr>
              <a:xfrm rot="248352">
                <a:off x="4155075" y="3585447"/>
                <a:ext cx="360040" cy="432048"/>
              </a:xfrm>
              <a:prstGeom prst="trapezoi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4" name="Равнобедренный треугольник 73"/>
              <p:cNvSpPr/>
              <p:nvPr/>
            </p:nvSpPr>
            <p:spPr>
              <a:xfrm rot="1167779">
                <a:off x="3635896" y="3284984"/>
                <a:ext cx="792088" cy="43204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6" name="Группа 30"/>
            <p:cNvGrpSpPr/>
            <p:nvPr/>
          </p:nvGrpSpPr>
          <p:grpSpPr>
            <a:xfrm rot="9971046">
              <a:off x="4123456" y="5755687"/>
              <a:ext cx="2697287" cy="791706"/>
              <a:chOff x="2348685" y="3284984"/>
              <a:chExt cx="3447451" cy="884571"/>
            </a:xfrm>
          </p:grpSpPr>
          <p:sp>
            <p:nvSpPr>
              <p:cNvPr id="59" name="Равнобедренный треугольник 58"/>
              <p:cNvSpPr/>
              <p:nvPr/>
            </p:nvSpPr>
            <p:spPr>
              <a:xfrm>
                <a:off x="2411760" y="3284984"/>
                <a:ext cx="504056" cy="43204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0" name="Прямоугольный треугольник 59"/>
              <p:cNvSpPr/>
              <p:nvPr/>
            </p:nvSpPr>
            <p:spPr>
              <a:xfrm>
                <a:off x="4716016" y="3789040"/>
                <a:ext cx="1080120" cy="216024"/>
              </a:xfrm>
              <a:prstGeom prst="rtTriangle">
                <a:avLst/>
              </a:prstGeom>
              <a:solidFill>
                <a:srgbClr val="2211FB"/>
              </a:solidFill>
              <a:ln>
                <a:solidFill>
                  <a:srgbClr val="2211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3203848" y="3356992"/>
                <a:ext cx="504056" cy="36004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8C3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 rot="1280591">
                <a:off x="4427984" y="3429000"/>
                <a:ext cx="504056" cy="3600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3" name="Равнобедренный треугольник 62"/>
              <p:cNvSpPr/>
              <p:nvPr/>
            </p:nvSpPr>
            <p:spPr>
              <a:xfrm rot="19704453">
                <a:off x="2348685" y="3560088"/>
                <a:ext cx="1152128" cy="360040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4" name="Трапеция 63"/>
              <p:cNvSpPr/>
              <p:nvPr/>
            </p:nvSpPr>
            <p:spPr>
              <a:xfrm rot="19935565">
                <a:off x="3419449" y="3737507"/>
                <a:ext cx="504056" cy="432048"/>
              </a:xfrm>
              <a:prstGeom prst="trapezoid">
                <a:avLst/>
              </a:prstGeom>
              <a:solidFill>
                <a:srgbClr val="10B2AE"/>
              </a:solidFill>
              <a:ln>
                <a:solidFill>
                  <a:srgbClr val="10B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5" name="Трапеция 64"/>
              <p:cNvSpPr/>
              <p:nvPr/>
            </p:nvSpPr>
            <p:spPr>
              <a:xfrm rot="248352">
                <a:off x="4155075" y="3585447"/>
                <a:ext cx="360040" cy="432048"/>
              </a:xfrm>
              <a:prstGeom prst="trapezoi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6" name="Равнобедренный треугольник 65"/>
              <p:cNvSpPr/>
              <p:nvPr/>
            </p:nvSpPr>
            <p:spPr>
              <a:xfrm rot="1167779">
                <a:off x="3635896" y="3284984"/>
                <a:ext cx="792088" cy="43204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7" name="Группа 39"/>
            <p:cNvGrpSpPr/>
            <p:nvPr/>
          </p:nvGrpSpPr>
          <p:grpSpPr>
            <a:xfrm>
              <a:off x="331912" y="5885656"/>
              <a:ext cx="3447451" cy="884571"/>
              <a:chOff x="2348685" y="3284984"/>
              <a:chExt cx="3447451" cy="884571"/>
            </a:xfrm>
          </p:grpSpPr>
          <p:sp>
            <p:nvSpPr>
              <p:cNvPr id="51" name="Равнобедренный треугольник 50"/>
              <p:cNvSpPr/>
              <p:nvPr/>
            </p:nvSpPr>
            <p:spPr>
              <a:xfrm>
                <a:off x="2411760" y="3284984"/>
                <a:ext cx="504056" cy="43204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2" name="Прямоугольный треугольник 51"/>
              <p:cNvSpPr/>
              <p:nvPr/>
            </p:nvSpPr>
            <p:spPr>
              <a:xfrm>
                <a:off x="4716016" y="3789040"/>
                <a:ext cx="1080120" cy="216024"/>
              </a:xfrm>
              <a:prstGeom prst="rtTriangle">
                <a:avLst/>
              </a:prstGeom>
              <a:solidFill>
                <a:srgbClr val="2211FB"/>
              </a:solidFill>
              <a:ln>
                <a:solidFill>
                  <a:srgbClr val="2211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3203848" y="3356992"/>
                <a:ext cx="504056" cy="36004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8C3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 rot="1280591">
                <a:off x="4427984" y="3429000"/>
                <a:ext cx="504056" cy="3600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5" name="Равнобедренный треугольник 54"/>
              <p:cNvSpPr/>
              <p:nvPr/>
            </p:nvSpPr>
            <p:spPr>
              <a:xfrm rot="19704453">
                <a:off x="2348685" y="3560088"/>
                <a:ext cx="1152128" cy="360040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6" name="Трапеция 55"/>
              <p:cNvSpPr/>
              <p:nvPr/>
            </p:nvSpPr>
            <p:spPr>
              <a:xfrm rot="19935565">
                <a:off x="3419449" y="3737507"/>
                <a:ext cx="504056" cy="432048"/>
              </a:xfrm>
              <a:prstGeom prst="trapezoid">
                <a:avLst/>
              </a:prstGeom>
              <a:solidFill>
                <a:srgbClr val="10B2AE"/>
              </a:solidFill>
              <a:ln>
                <a:solidFill>
                  <a:srgbClr val="10B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7" name="Трапеция 56"/>
              <p:cNvSpPr/>
              <p:nvPr/>
            </p:nvSpPr>
            <p:spPr>
              <a:xfrm rot="248352">
                <a:off x="4155075" y="3585447"/>
                <a:ext cx="360040" cy="432048"/>
              </a:xfrm>
              <a:prstGeom prst="trapezoi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8" name="Равнобедренный треугольник 57"/>
              <p:cNvSpPr/>
              <p:nvPr/>
            </p:nvSpPr>
            <p:spPr>
              <a:xfrm rot="1167779">
                <a:off x="3635896" y="3284984"/>
                <a:ext cx="792088" cy="43204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50" name="Блок-схема: ручной ввод 49"/>
            <p:cNvSpPr/>
            <p:nvPr/>
          </p:nvSpPr>
          <p:spPr>
            <a:xfrm rot="19853907">
              <a:off x="4072756" y="6166048"/>
              <a:ext cx="408705" cy="421986"/>
            </a:xfrm>
            <a:prstGeom prst="flowChartManualInpu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человечки для презентаций на прозрачном фоне: 18 тыс изображений найде |  человечки | Постила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10000"/>
          </a:blip>
          <a:srcRect/>
          <a:stretch>
            <a:fillRect/>
          </a:stretch>
        </p:blipFill>
        <p:spPr bwMode="auto">
          <a:xfrm>
            <a:off x="1441774" y="82749"/>
            <a:ext cx="6586610" cy="6586611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051720" y="373887"/>
            <a:ext cx="54006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</a:rPr>
              <a:t>Педагогическая функциональная целесообразность проекта по наставничеству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1124746"/>
          <a:ext cx="8568952" cy="5452347"/>
        </p:xfrm>
        <a:graphic>
          <a:graphicData uri="http://schemas.openxmlformats.org/drawingml/2006/table">
            <a:tbl>
              <a:tblPr/>
              <a:tblGrid>
                <a:gridCol w="3226457"/>
                <a:gridCol w="1955177"/>
                <a:gridCol w="3387318"/>
              </a:tblGrid>
              <a:tr h="391691">
                <a:tc>
                  <a:txBody>
                    <a:bodyPr/>
                    <a:lstStyle/>
                    <a:p>
                      <a:pPr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Групповая работа с наставником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Принципы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Работа в профильном объединении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07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Рост ответственности за поставленную задачу, как для наставника, так и для наставляемого.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Социализация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Уход от социальной пассивности и выбор новых возможностей для естественного вхождения в жизнь через практическую творческую деятельность.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071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latin typeface="Times New Roman"/>
                          <a:ea typeface="Calibri"/>
                          <a:cs typeface="Times New Roman"/>
                        </a:rPr>
                        <a:t>Возможности учиться друг у друга (Мы открываем ВМЕСТЕ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 то, что знаю Я). 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Научить </a:t>
                      </a:r>
                      <a:r>
                        <a:rPr lang="ru-RU" sz="1400" b="1" smtClean="0">
                          <a:latin typeface="Times New Roman"/>
                          <a:ea typeface="Calibri"/>
                          <a:cs typeface="Times New Roman"/>
                        </a:rPr>
                        <a:t>других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Научиться </a:t>
                      </a:r>
                      <a:r>
                        <a:rPr lang="ru-RU" sz="1400" b="1" smtClean="0">
                          <a:latin typeface="Times New Roman"/>
                          <a:ea typeface="Calibri"/>
                          <a:cs typeface="Times New Roman"/>
                        </a:rPr>
                        <a:t>у </a:t>
                      </a: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других</a:t>
                      </a:r>
                      <a:r>
                        <a:rPr lang="ru-RU" sz="1400" b="1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Получение новых знаний, умений, навыков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002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Самореализация с помощью группы. Ситуация успеха.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Развитие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Возможность заняться любимым  творческим делом, приобрести навыки публичного выступления, испытать при этом успех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9227"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Осознание важности своего влияния на происходящее, осознание 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самоэффективности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Саморазвитие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Предоставление дополнительных возможностей для саморазвития и самосознания подростков.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Позитивные жизненные установки. Взаимопомощь. 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Оздоровление</a:t>
                      </a:r>
                      <a:endParaRPr lang="ru-RU" sz="1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Создание условий для укрепления здоровья и физической выносливости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«Человек познает мир, изменяя его, 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изменяя его, он изменяет и самого себя»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С. Л. Рубинштейн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54750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НАСТАВНИЧЕСКАЯ ДЕЯТЕЛЬНОСТЬ В ФОРМАТЕ </a:t>
            </a:r>
            <a:r>
              <a:rPr lang="ru-RU" b="1" dirty="0" smtClean="0"/>
              <a:t>«УЧЕНИК – УЧЕНИК»</a:t>
            </a:r>
            <a:endParaRPr lang="ru-RU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427984" y="1916832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07904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314096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ПЕРЕОРИЕНТАЦИЯ ОБЩЕНИЯ </a:t>
            </a:r>
            <a:r>
              <a:rPr lang="ru-RU" dirty="0" smtClean="0"/>
              <a:t>С ПЕДАГОГОВ И РОДИТЕЛЕЙ </a:t>
            </a:r>
            <a:r>
              <a:rPr lang="ru-RU" b="1" dirty="0" smtClean="0"/>
              <a:t>НА</a:t>
            </a:r>
            <a:r>
              <a:rPr lang="ru-RU" dirty="0" smtClean="0"/>
              <a:t> </a:t>
            </a:r>
            <a:r>
              <a:rPr lang="ru-RU" b="1" dirty="0" smtClean="0"/>
              <a:t>СВЕРСТНИКОВ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427984" y="270892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55576" y="400506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Организация летней профильной смены </a:t>
            </a:r>
            <a:r>
              <a:rPr lang="ru-RU" b="1" dirty="0" smtClean="0"/>
              <a:t>«МОЗАИКА». </a:t>
            </a:r>
            <a:r>
              <a:rPr lang="ru-RU" dirty="0" smtClean="0"/>
              <a:t>Реализация творческого проекта « Город этот выдумал один художник», по созданию мозаичных панно на стенах образовательных учреждений нашего города.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573016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180999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b="1" dirty="0" smtClean="0"/>
              <a:t>Формирование социально-конструктивной жизненной позиции и разносторонняя поддержка обучающихся с особыми образовательными и социальными потребностями в новых условиях обучения.</a:t>
            </a:r>
          </a:p>
          <a:p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499992" y="486916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Ð¤ÐÐÐ¢ÐÐÐÐ Ð« Ð¡Ð¾Ð²ÐµÑÑÐºÐ¾Ð¹ ÐÐ°Ð²Ð°Ð½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1340767" cy="1340768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1331640" y="1916832"/>
            <a:ext cx="936104" cy="36004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71600" y="3212976"/>
            <a:ext cx="288032" cy="7920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ÐÐ°ÑÑÐ¸Ð½ÐºÐ¸ Ð¿Ð¾ Ð·Ð°Ð¿ÑÐ¾ÑÑ ÑÐµÐ»Ð¾Ð²ÐµÑÐºÐ¸ Ð´Ð»Ñ Ð¿ÑÐµÐ·ÐµÐ½ÑÐ°ÑÐ¸Ð¸"/>
          <p:cNvPicPr>
            <a:picLocks noChangeAspect="1" noChangeArrowheads="1"/>
          </p:cNvPicPr>
          <p:nvPr/>
        </p:nvPicPr>
        <p:blipFill>
          <a:blip r:embed="rId3" cstate="print"/>
          <a:srcRect l="9610" r="10306" b="3900"/>
          <a:stretch>
            <a:fillRect/>
          </a:stretch>
        </p:blipFill>
        <p:spPr bwMode="auto">
          <a:xfrm flipH="1">
            <a:off x="395536" y="260649"/>
            <a:ext cx="1080120" cy="1242138"/>
          </a:xfrm>
          <a:prstGeom prst="rect">
            <a:avLst/>
          </a:prstGeom>
          <a:noFill/>
        </p:spPr>
      </p:pic>
      <p:grpSp>
        <p:nvGrpSpPr>
          <p:cNvPr id="24" name="Группа 65"/>
          <p:cNvGrpSpPr>
            <a:grpSpLocks/>
          </p:cNvGrpSpPr>
          <p:nvPr/>
        </p:nvGrpSpPr>
        <p:grpSpPr bwMode="auto">
          <a:xfrm flipH="1">
            <a:off x="1331640" y="260648"/>
            <a:ext cx="2088232" cy="432048"/>
            <a:chOff x="331912" y="5755687"/>
            <a:chExt cx="7984505" cy="1014540"/>
          </a:xfrm>
        </p:grpSpPr>
        <p:grpSp>
          <p:nvGrpSpPr>
            <p:cNvPr id="25" name="Группа 20"/>
            <p:cNvGrpSpPr>
              <a:grpSpLocks/>
            </p:cNvGrpSpPr>
            <p:nvPr/>
          </p:nvGrpSpPr>
          <p:grpSpPr bwMode="auto">
            <a:xfrm>
              <a:off x="5364089" y="5805264"/>
              <a:ext cx="2952328" cy="884571"/>
              <a:chOff x="2348685" y="3284984"/>
              <a:chExt cx="3447451" cy="884571"/>
            </a:xfrm>
          </p:grpSpPr>
          <p:sp>
            <p:nvSpPr>
              <p:cNvPr id="54" name="Равнобедренный треугольник 53"/>
              <p:cNvSpPr/>
              <p:nvPr/>
            </p:nvSpPr>
            <p:spPr>
              <a:xfrm>
                <a:off x="2410931" y="3282403"/>
                <a:ext cx="505181" cy="43124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5" name="Прямоугольный треугольник 54"/>
              <p:cNvSpPr/>
              <p:nvPr/>
            </p:nvSpPr>
            <p:spPr>
              <a:xfrm>
                <a:off x="4713961" y="3788290"/>
                <a:ext cx="1079700" cy="215624"/>
              </a:xfrm>
              <a:prstGeom prst="rtTriangle">
                <a:avLst/>
              </a:prstGeom>
              <a:solidFill>
                <a:srgbClr val="2211FB"/>
              </a:solidFill>
              <a:ln>
                <a:solidFill>
                  <a:srgbClr val="2211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3200895" y="3357042"/>
                <a:ext cx="505181" cy="35937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8C3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 rot="1280591">
                <a:off x="4429176" y="3428916"/>
                <a:ext cx="502705" cy="35937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8" name="Равнобедренный треугольник 57"/>
              <p:cNvSpPr/>
              <p:nvPr/>
            </p:nvSpPr>
            <p:spPr>
              <a:xfrm rot="19704453">
                <a:off x="2351498" y="3558844"/>
                <a:ext cx="1151514" cy="359373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9" name="Трапеция 58"/>
              <p:cNvSpPr/>
              <p:nvPr/>
            </p:nvSpPr>
            <p:spPr>
              <a:xfrm rot="19935565">
                <a:off x="3416339" y="3738530"/>
                <a:ext cx="505181" cy="431248"/>
              </a:xfrm>
              <a:prstGeom prst="trapezoid">
                <a:avLst/>
              </a:prstGeom>
              <a:solidFill>
                <a:srgbClr val="10B2AE"/>
              </a:solidFill>
              <a:ln>
                <a:solidFill>
                  <a:srgbClr val="10B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0" name="Трапеция 59"/>
              <p:cNvSpPr/>
              <p:nvPr/>
            </p:nvSpPr>
            <p:spPr>
              <a:xfrm rot="248352">
                <a:off x="4151821" y="3586487"/>
                <a:ext cx="361551" cy="431248"/>
              </a:xfrm>
              <a:prstGeom prst="trapezoi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61" name="Равнобедренный треугольник 60"/>
              <p:cNvSpPr/>
              <p:nvPr/>
            </p:nvSpPr>
            <p:spPr>
              <a:xfrm rot="1167779">
                <a:off x="3634260" y="3285167"/>
                <a:ext cx="792440" cy="43124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26" name="Группа 21"/>
            <p:cNvGrpSpPr>
              <a:grpSpLocks/>
            </p:cNvGrpSpPr>
            <p:nvPr/>
          </p:nvGrpSpPr>
          <p:grpSpPr bwMode="auto">
            <a:xfrm>
              <a:off x="2699792" y="5805264"/>
              <a:ext cx="2655363" cy="524531"/>
              <a:chOff x="2348685" y="3284984"/>
              <a:chExt cx="3447451" cy="884571"/>
            </a:xfrm>
          </p:grpSpPr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2413261" y="3285292"/>
                <a:ext cx="503857" cy="433559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7" name="Прямоугольный треугольник 46"/>
              <p:cNvSpPr/>
              <p:nvPr/>
            </p:nvSpPr>
            <p:spPr>
              <a:xfrm>
                <a:off x="4715041" y="3788780"/>
                <a:ext cx="1079303" cy="219111"/>
              </a:xfrm>
              <a:prstGeom prst="rtTriangle">
                <a:avLst/>
              </a:prstGeom>
              <a:solidFill>
                <a:srgbClr val="2211FB"/>
              </a:solidFill>
              <a:ln>
                <a:solidFill>
                  <a:srgbClr val="2211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3206219" y="3355224"/>
                <a:ext cx="503857" cy="363629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8C3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 rot="1280591">
                <a:off x="4428695" y="3429815"/>
                <a:ext cx="503857" cy="358966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0" name="Равнобедренный треугольник 49"/>
              <p:cNvSpPr/>
              <p:nvPr/>
            </p:nvSpPr>
            <p:spPr>
              <a:xfrm rot="19704453">
                <a:off x="2347181" y="3560347"/>
                <a:ext cx="1150889" cy="358966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1" name="Трапеция 50"/>
              <p:cNvSpPr/>
              <p:nvPr/>
            </p:nvSpPr>
            <p:spPr>
              <a:xfrm rot="19935565">
                <a:off x="3420978" y="3737501"/>
                <a:ext cx="503857" cy="433556"/>
              </a:xfrm>
              <a:prstGeom prst="trapezoid">
                <a:avLst/>
              </a:prstGeom>
              <a:solidFill>
                <a:srgbClr val="10B2AE"/>
              </a:solidFill>
              <a:ln>
                <a:solidFill>
                  <a:srgbClr val="10B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2" name="Трапеция 51"/>
              <p:cNvSpPr/>
              <p:nvPr/>
            </p:nvSpPr>
            <p:spPr>
              <a:xfrm rot="248352">
                <a:off x="4156113" y="3588317"/>
                <a:ext cx="360686" cy="428896"/>
              </a:xfrm>
              <a:prstGeom prst="trapezoi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53" name="Равнобедренный треугольник 52"/>
              <p:cNvSpPr/>
              <p:nvPr/>
            </p:nvSpPr>
            <p:spPr>
              <a:xfrm rot="1167779">
                <a:off x="3632983" y="3285292"/>
                <a:ext cx="792957" cy="433559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27" name="Группа 30"/>
            <p:cNvGrpSpPr>
              <a:grpSpLocks/>
            </p:cNvGrpSpPr>
            <p:nvPr/>
          </p:nvGrpSpPr>
          <p:grpSpPr bwMode="auto">
            <a:xfrm rot="9971046">
              <a:off x="4123456" y="5755687"/>
              <a:ext cx="2697287" cy="791706"/>
              <a:chOff x="2348685" y="3284984"/>
              <a:chExt cx="3447451" cy="884571"/>
            </a:xfrm>
          </p:grpSpPr>
          <p:sp>
            <p:nvSpPr>
              <p:cNvPr id="38" name="Равнобедренный треугольник 37"/>
              <p:cNvSpPr/>
              <p:nvPr/>
            </p:nvSpPr>
            <p:spPr>
              <a:xfrm>
                <a:off x="2412737" y="3292183"/>
                <a:ext cx="504158" cy="432413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9" name="Прямоугольный треугольник 38"/>
              <p:cNvSpPr/>
              <p:nvPr/>
            </p:nvSpPr>
            <p:spPr>
              <a:xfrm>
                <a:off x="4714905" y="3792331"/>
                <a:ext cx="1081502" cy="216207"/>
              </a:xfrm>
              <a:prstGeom prst="rtTriangle">
                <a:avLst/>
              </a:prstGeom>
              <a:solidFill>
                <a:srgbClr val="2211FB"/>
              </a:solidFill>
              <a:ln>
                <a:solidFill>
                  <a:srgbClr val="2211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206666" y="3360929"/>
                <a:ext cx="504158" cy="36137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8C3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 rot="1280591">
                <a:off x="4428032" y="3432782"/>
                <a:ext cx="504158" cy="358285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2" name="Равнобедренный треугольник 41"/>
              <p:cNvSpPr/>
              <p:nvPr/>
            </p:nvSpPr>
            <p:spPr>
              <a:xfrm rot="19704453">
                <a:off x="2350938" y="3563319"/>
                <a:ext cx="1151974" cy="358285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3" name="Трапеция 42"/>
              <p:cNvSpPr/>
              <p:nvPr/>
            </p:nvSpPr>
            <p:spPr>
              <a:xfrm rot="19935565">
                <a:off x="3418762" y="3739492"/>
                <a:ext cx="504158" cy="432413"/>
              </a:xfrm>
              <a:prstGeom prst="trapezoid">
                <a:avLst/>
              </a:prstGeom>
              <a:solidFill>
                <a:srgbClr val="10B2AE"/>
              </a:solidFill>
              <a:ln>
                <a:solidFill>
                  <a:srgbClr val="10B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4" name="Трапеция 43"/>
              <p:cNvSpPr/>
              <p:nvPr/>
            </p:nvSpPr>
            <p:spPr>
              <a:xfrm rot="248352">
                <a:off x="4155413" y="3588258"/>
                <a:ext cx="357790" cy="432413"/>
              </a:xfrm>
              <a:prstGeom prst="trapezoi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5" name="Равнобедренный треугольник 44"/>
              <p:cNvSpPr/>
              <p:nvPr/>
            </p:nvSpPr>
            <p:spPr>
              <a:xfrm rot="1167779">
                <a:off x="3637781" y="3287682"/>
                <a:ext cx="791474" cy="43241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28" name="Группа 39"/>
            <p:cNvGrpSpPr>
              <a:grpSpLocks/>
            </p:cNvGrpSpPr>
            <p:nvPr/>
          </p:nvGrpSpPr>
          <p:grpSpPr bwMode="auto">
            <a:xfrm>
              <a:off x="331912" y="5885656"/>
              <a:ext cx="3447451" cy="884571"/>
              <a:chOff x="2348685" y="3284984"/>
              <a:chExt cx="3447451" cy="884571"/>
            </a:xfrm>
          </p:grpSpPr>
          <p:sp>
            <p:nvSpPr>
              <p:cNvPr id="30" name="Равнобедренный треугольник 29"/>
              <p:cNvSpPr/>
              <p:nvPr/>
            </p:nvSpPr>
            <p:spPr>
              <a:xfrm>
                <a:off x="2416548" y="3276648"/>
                <a:ext cx="502610" cy="431248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1" name="Прямоугольный треугольник 30"/>
              <p:cNvSpPr/>
              <p:nvPr/>
            </p:nvSpPr>
            <p:spPr>
              <a:xfrm>
                <a:off x="4719649" y="3782537"/>
                <a:ext cx="1079445" cy="215624"/>
              </a:xfrm>
              <a:prstGeom prst="rtTriangle">
                <a:avLst/>
              </a:prstGeom>
              <a:solidFill>
                <a:srgbClr val="2211FB"/>
              </a:solidFill>
              <a:ln>
                <a:solidFill>
                  <a:srgbClr val="2211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3203335" y="3351289"/>
                <a:ext cx="504731" cy="359373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8C36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 rot="1280591">
                <a:off x="4431231" y="3423164"/>
                <a:ext cx="502610" cy="359373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Равнобедренный треугольник 33"/>
              <p:cNvSpPr/>
              <p:nvPr/>
            </p:nvSpPr>
            <p:spPr>
              <a:xfrm rot="19704453">
                <a:off x="2352928" y="3553091"/>
                <a:ext cx="1151550" cy="359373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Трапеция 34"/>
              <p:cNvSpPr/>
              <p:nvPr/>
            </p:nvSpPr>
            <p:spPr>
              <a:xfrm rot="19935565">
                <a:off x="3419647" y="3732777"/>
                <a:ext cx="504731" cy="431248"/>
              </a:xfrm>
              <a:prstGeom prst="trapezoid">
                <a:avLst/>
              </a:prstGeom>
              <a:solidFill>
                <a:srgbClr val="10B2AE"/>
              </a:solidFill>
              <a:ln>
                <a:solidFill>
                  <a:srgbClr val="10B2A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6" name="Трапеция 35"/>
              <p:cNvSpPr/>
              <p:nvPr/>
            </p:nvSpPr>
            <p:spPr>
              <a:xfrm rot="248352">
                <a:off x="4155537" y="3580733"/>
                <a:ext cx="360522" cy="431248"/>
              </a:xfrm>
              <a:prstGeom prst="trapezoi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7" name="Равнобедренный треугольник 36"/>
              <p:cNvSpPr/>
              <p:nvPr/>
            </p:nvSpPr>
            <p:spPr>
              <a:xfrm rot="1167779">
                <a:off x="3635961" y="3279413"/>
                <a:ext cx="793149" cy="431248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29" name="Блок-схема: ручной ввод 28"/>
            <p:cNvSpPr/>
            <p:nvPr/>
          </p:nvSpPr>
          <p:spPr>
            <a:xfrm rot="19853907">
              <a:off x="4072859" y="6164819"/>
              <a:ext cx="409298" cy="422956"/>
            </a:xfrm>
            <a:prstGeom prst="flowChartManualInpu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092280" y="188640"/>
            <a:ext cx="1524365" cy="108012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3" name="Диаграмма 2"/>
          <p:cNvGraphicFramePr/>
          <p:nvPr/>
        </p:nvGraphicFramePr>
        <p:xfrm>
          <a:off x="3995937" y="1412776"/>
          <a:ext cx="489654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39952" y="33265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МОДЕЛЬ НАСТАВНИЧЕСТВА В МАСТЕРСКОЙ «ФАНТАЗЁРЫ»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139952" y="4149080"/>
          <a:ext cx="4660526" cy="2474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2" descr="Порядок вступления в члены ТСЖ | ТСЖ &quot;УСАДЬБА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88640"/>
            <a:ext cx="1201821" cy="108011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260648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</a:t>
            </a:r>
            <a:r>
              <a:rPr lang="ru-RU" dirty="0" smtClean="0"/>
              <a:t> создание условий самореализации и профессионального становления наставников;</a:t>
            </a:r>
          </a:p>
          <a:p>
            <a:r>
              <a:rPr lang="ru-RU" dirty="0" smtClean="0"/>
              <a:t>- повышение образовательной мотивации наставляемых;</a:t>
            </a:r>
            <a:br>
              <a:rPr lang="ru-RU" dirty="0" smtClean="0"/>
            </a:br>
            <a:r>
              <a:rPr lang="ru-RU" dirty="0" smtClean="0"/>
              <a:t>-  улучшении творческих и образовательных результатов в коллективе;</a:t>
            </a:r>
            <a:br>
              <a:rPr lang="ru-RU" dirty="0" smtClean="0"/>
            </a:br>
            <a:r>
              <a:rPr lang="ru-RU" dirty="0" smtClean="0"/>
              <a:t>-  развитие коммуникативных навыков;</a:t>
            </a:r>
            <a:br>
              <a:rPr lang="ru-RU" dirty="0" smtClean="0"/>
            </a:br>
            <a:r>
              <a:rPr lang="ru-RU" dirty="0" smtClean="0"/>
              <a:t>-  оказание помощи в адаптации к новым условиям обучения.</a:t>
            </a:r>
          </a:p>
        </p:txBody>
      </p:sp>
      <p:pic>
        <p:nvPicPr>
          <p:cNvPr id="21508" name="Picture 4" descr="Нео-телеком - Акц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5301208"/>
            <a:ext cx="1131915" cy="10081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9552" y="44371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УЧАСТНИКИ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4725144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Учащиеся 12-18 лет, выпускники творческой мастерской «Фантазёры»  и подростки, желающие научиться мозаичному ремеслу.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лены папка\ФАНТ 21\НАСТАВНИЧЕСТВО\фото\IMG_90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26433" y="2510809"/>
            <a:ext cx="3608832" cy="270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лены папка\ФАНТ 21\НАСТАВНИЧЕСТВО\фото\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Человечки, #аватары, #картинки, #фото, #авы,  https://avatarko.ru/kartinka/3415 | Рисунки, Визитки салона,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922687" cy="14401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33265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Форма наставничества</a:t>
            </a:r>
            <a:r>
              <a:rPr lang="ru-RU" dirty="0" smtClean="0">
                <a:solidFill>
                  <a:srgbClr val="FF0000"/>
                </a:solidFill>
              </a:rPr>
              <a:t>: </a:t>
            </a:r>
            <a:r>
              <a:rPr lang="ru-RU" dirty="0" smtClean="0"/>
              <a:t>«ученик- ученик» строится на взаимодействии учащихся, осваиваемых одну программу.</a:t>
            </a:r>
          </a:p>
        </p:txBody>
      </p:sp>
      <p:pic>
        <p:nvPicPr>
          <p:cNvPr id="7" name="Picture 2" descr="ᐈ Человечек для презентации фото, рисунки 3d человечки | скачать на  Depositphotos®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941168"/>
            <a:ext cx="2522711" cy="182055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31840" y="5325015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основе - сотворчество и взаимный интерес участников, построенный на доверии и желании работать вместе. 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03848" y="2564904"/>
          <a:ext cx="5501521" cy="2453640"/>
        </p:xfrm>
        <a:graphic>
          <a:graphicData uri="http://schemas.openxmlformats.org/drawingml/2006/table">
            <a:tbl>
              <a:tblPr/>
              <a:tblGrid>
                <a:gridCol w="2750473"/>
                <a:gridCol w="2751048"/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Наставник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Наставляемый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Помочь другому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Нуждается в помощи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Ответственность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Получить поддержку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Самоутверждение в группе сверстников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Самоутверждение в группе сверстников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Интересная деятельность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Интересная деятельность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Подтвердить свои знания и умения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Приобрести знания и умения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Интерес к предмету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Интерес к предмету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Академические успехи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Академические успехи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5856" y="22048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Мотивы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5536" y="4005064"/>
            <a:ext cx="8496944" cy="2664296"/>
            <a:chOff x="1509" y="11198"/>
            <a:chExt cx="8926" cy="2464"/>
          </a:xfrm>
        </p:grpSpPr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1509" y="11334"/>
              <a:ext cx="1829" cy="7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отличник – двоечник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7980" y="11198"/>
              <a:ext cx="2440" cy="69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лидер – новичок/тихоня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7" name="Text Box 5"/>
            <p:cNvSpPr txBox="1">
              <a:spLocks noChangeArrowheads="1"/>
            </p:cNvSpPr>
            <p:nvPr/>
          </p:nvSpPr>
          <p:spPr bwMode="auto">
            <a:xfrm>
              <a:off x="3862" y="11334"/>
              <a:ext cx="3711" cy="554"/>
            </a:xfrm>
            <a:prstGeom prst="rect">
              <a:avLst/>
            </a:prstGeom>
            <a:solidFill>
              <a:srgbClr val="F5562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равный – равному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3424" y="12115"/>
              <a:ext cx="813" cy="1547"/>
            </a:xfrm>
            <a:prstGeom prst="rect">
              <a:avLst/>
            </a:prstGeom>
            <a:solidFill>
              <a:srgbClr val="F5562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Обмен навыками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4541" y="12096"/>
              <a:ext cx="931" cy="1566"/>
            </a:xfrm>
            <a:prstGeom prst="rect">
              <a:avLst/>
            </a:prstGeom>
            <a:solidFill>
              <a:srgbClr val="F5562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Взаимная поддержка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0" name="Text Box 8"/>
            <p:cNvSpPr txBox="1">
              <a:spLocks noChangeArrowheads="1"/>
            </p:cNvSpPr>
            <p:nvPr/>
          </p:nvSpPr>
          <p:spPr bwMode="auto">
            <a:xfrm>
              <a:off x="5777" y="12096"/>
              <a:ext cx="931" cy="1566"/>
            </a:xfrm>
            <a:prstGeom prst="rect">
              <a:avLst/>
            </a:prstGeom>
            <a:solidFill>
              <a:srgbClr val="F5562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Совместная работа над проектом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7006" y="12096"/>
              <a:ext cx="1236" cy="1566"/>
            </a:xfrm>
            <a:prstGeom prst="rect">
              <a:avLst/>
            </a:prstGeom>
            <a:solidFill>
              <a:srgbClr val="F5562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Совместная волонтёрская работа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442" name="AutoShape 10"/>
            <p:cNvCxnSpPr>
              <a:cxnSpLocks noChangeShapeType="1"/>
            </p:cNvCxnSpPr>
            <p:nvPr/>
          </p:nvCxnSpPr>
          <p:spPr bwMode="auto">
            <a:xfrm>
              <a:off x="4947" y="11888"/>
              <a:ext cx="0" cy="2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43" name="AutoShape 11"/>
            <p:cNvCxnSpPr>
              <a:cxnSpLocks noChangeShapeType="1"/>
            </p:cNvCxnSpPr>
            <p:nvPr/>
          </p:nvCxnSpPr>
          <p:spPr bwMode="auto">
            <a:xfrm>
              <a:off x="6167" y="11888"/>
              <a:ext cx="0" cy="2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44" name="AutoShape 12"/>
            <p:cNvCxnSpPr>
              <a:cxnSpLocks noChangeShapeType="1"/>
            </p:cNvCxnSpPr>
            <p:nvPr/>
          </p:nvCxnSpPr>
          <p:spPr bwMode="auto">
            <a:xfrm>
              <a:off x="7573" y="11888"/>
              <a:ext cx="0" cy="2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45" name="AutoShape 13"/>
            <p:cNvCxnSpPr>
              <a:cxnSpLocks noChangeShapeType="1"/>
            </p:cNvCxnSpPr>
            <p:nvPr/>
          </p:nvCxnSpPr>
          <p:spPr bwMode="auto">
            <a:xfrm>
              <a:off x="3338" y="11537"/>
              <a:ext cx="52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46" name="AutoShape 14"/>
            <p:cNvCxnSpPr>
              <a:cxnSpLocks noChangeShapeType="1"/>
            </p:cNvCxnSpPr>
            <p:nvPr/>
          </p:nvCxnSpPr>
          <p:spPr bwMode="auto">
            <a:xfrm>
              <a:off x="7573" y="11537"/>
              <a:ext cx="40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47" name="AutoShape 15"/>
            <p:cNvCxnSpPr>
              <a:cxnSpLocks noChangeShapeType="1"/>
            </p:cNvCxnSpPr>
            <p:nvPr/>
          </p:nvCxnSpPr>
          <p:spPr bwMode="auto">
            <a:xfrm>
              <a:off x="7980" y="11888"/>
              <a:ext cx="0" cy="2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448" name="Text Box 16"/>
            <p:cNvSpPr txBox="1">
              <a:spLocks noChangeArrowheads="1"/>
            </p:cNvSpPr>
            <p:nvPr/>
          </p:nvSpPr>
          <p:spPr bwMode="auto">
            <a:xfrm>
              <a:off x="8471" y="12096"/>
              <a:ext cx="813" cy="156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Обучение навыкам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9504" y="12096"/>
              <a:ext cx="931" cy="156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Оказание помощи в адаптации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450" name="AutoShape 18"/>
            <p:cNvCxnSpPr>
              <a:cxnSpLocks noChangeShapeType="1"/>
            </p:cNvCxnSpPr>
            <p:nvPr/>
          </p:nvCxnSpPr>
          <p:spPr bwMode="auto">
            <a:xfrm>
              <a:off x="8843" y="11888"/>
              <a:ext cx="0" cy="2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51" name="AutoShape 19"/>
            <p:cNvCxnSpPr>
              <a:cxnSpLocks noChangeShapeType="1"/>
            </p:cNvCxnSpPr>
            <p:nvPr/>
          </p:nvCxnSpPr>
          <p:spPr bwMode="auto">
            <a:xfrm>
              <a:off x="9911" y="11888"/>
              <a:ext cx="0" cy="2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60" name="TextBox 59"/>
          <p:cNvSpPr txBox="1"/>
          <p:nvPr/>
        </p:nvSpPr>
        <p:spPr>
          <a:xfrm>
            <a:off x="4139952" y="188640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Социальные партнеры</a:t>
            </a:r>
            <a:endParaRPr lang="ru-RU" dirty="0" smtClean="0">
              <a:solidFill>
                <a:srgbClr val="FF0000"/>
              </a:solidFill>
            </a:endParaRPr>
          </a:p>
          <a:p>
            <a:pPr algn="ctr" fontAlgn="base"/>
            <a:r>
              <a:rPr lang="ru-RU" dirty="0" smtClean="0"/>
              <a:t>Для реализации проекта предусмотрено взаимодействие с другими организациями:</a:t>
            </a:r>
          </a:p>
          <a:p>
            <a:pPr algn="ctr" fontAlgn="base"/>
            <a:endParaRPr lang="ru-RU" dirty="0" smtClean="0"/>
          </a:p>
          <a:p>
            <a:pPr algn="ctr" fontAlgn="base"/>
            <a:r>
              <a:rPr lang="ru-RU" dirty="0" smtClean="0"/>
              <a:t> </a:t>
            </a:r>
          </a:p>
          <a:p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3707904" y="1268760"/>
            <a:ext cx="5217700" cy="792088"/>
            <a:chOff x="3563888" y="3645024"/>
            <a:chExt cx="5217700" cy="792088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5364088" y="3645024"/>
              <a:ext cx="1473284" cy="73370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ФАНТАЗЁРЫ</a:t>
              </a:r>
              <a:endParaRPr lang="ru-RU" b="1" dirty="0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3563888" y="3645024"/>
              <a:ext cx="1440160" cy="79208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Сектор природопользования</a:t>
              </a:r>
              <a:endParaRPr lang="ru-RU" b="1" dirty="0"/>
            </a:p>
          </p:txBody>
        </p:sp>
        <p:sp>
          <p:nvSpPr>
            <p:cNvPr id="64" name="Скругленный прямоугольник 63"/>
            <p:cNvSpPr/>
            <p:nvPr/>
          </p:nvSpPr>
          <p:spPr>
            <a:xfrm>
              <a:off x="7236296" y="3645024"/>
              <a:ext cx="1545292" cy="792088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Учреждения-заказчики</a:t>
              </a:r>
              <a:endParaRPr lang="ru-RU" dirty="0"/>
            </a:p>
          </p:txBody>
        </p:sp>
        <p:sp>
          <p:nvSpPr>
            <p:cNvPr id="65" name="Стрелка вправо 64"/>
            <p:cNvSpPr/>
            <p:nvPr/>
          </p:nvSpPr>
          <p:spPr>
            <a:xfrm>
              <a:off x="5076056" y="4005064"/>
              <a:ext cx="213144" cy="169316"/>
            </a:xfrm>
            <a:prstGeom prst="rightArrow">
              <a:avLst/>
            </a:prstGeom>
            <a:solidFill>
              <a:srgbClr val="F47C1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Двойная стрелка вверх/вниз 65"/>
            <p:cNvSpPr/>
            <p:nvPr/>
          </p:nvSpPr>
          <p:spPr>
            <a:xfrm rot="5400000">
              <a:off x="6946804" y="3862508"/>
              <a:ext cx="216025" cy="357121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323528" y="357301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Вариации ролевых моделей внутри формы «ученик – </a:t>
            </a:r>
            <a:r>
              <a:rPr lang="ru-RU" b="1" dirty="0" err="1" smtClean="0">
                <a:solidFill>
                  <a:srgbClr val="FF0000"/>
                </a:solidFill>
              </a:rPr>
              <a:t>ученик</a:t>
            </a:r>
            <a:r>
              <a:rPr lang="ru-RU" b="1" dirty="0" smtClean="0">
                <a:solidFill>
                  <a:srgbClr val="FF0000"/>
                </a:solidFill>
              </a:rPr>
              <a:t>»:</a:t>
            </a:r>
            <a:endParaRPr lang="ru-RU" dirty="0"/>
          </a:p>
        </p:txBody>
      </p:sp>
      <p:pic>
        <p:nvPicPr>
          <p:cNvPr id="10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517232"/>
            <a:ext cx="1080120" cy="1080120"/>
          </a:xfrm>
          <a:prstGeom prst="rect">
            <a:avLst/>
          </a:prstGeom>
          <a:noFill/>
        </p:spPr>
      </p:pic>
      <p:sp>
        <p:nvSpPr>
          <p:cNvPr id="108" name="Подзаголовок 2"/>
          <p:cNvSpPr txBox="1">
            <a:spLocks/>
          </p:cNvSpPr>
          <p:nvPr/>
        </p:nvSpPr>
        <p:spPr>
          <a:xfrm>
            <a:off x="179512" y="188640"/>
            <a:ext cx="122413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Ресурсы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0" name="Схема 109"/>
          <p:cNvGraphicFramePr/>
          <p:nvPr/>
        </p:nvGraphicFramePr>
        <p:xfrm>
          <a:off x="395536" y="188640"/>
          <a:ext cx="273630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1" name="Picture 2" descr="ÐÐ°ÑÑÐ¸Ð½ÐºÐ¸ Ð¿Ð¾ Ð·Ð°Ð¿ÑÐ¾ÑÑ ÑÐµÐ»Ð¾Ð²ÐµÑÐºÐ¸ Ð´Ð»Ñ Ð¿ÑÐµÐ·ÐµÐ½ÑÐ°ÑÐ¸Ð¸"/>
          <p:cNvPicPr>
            <a:picLocks noChangeAspect="1" noChangeArrowheads="1"/>
          </p:cNvPicPr>
          <p:nvPr/>
        </p:nvPicPr>
        <p:blipFill>
          <a:blip r:embed="rId8" cstate="print"/>
          <a:srcRect l="3780" t="19250" r="5501" b="9001"/>
          <a:stretch>
            <a:fillRect/>
          </a:stretch>
        </p:blipFill>
        <p:spPr bwMode="auto">
          <a:xfrm flipH="1">
            <a:off x="6300192" y="2204864"/>
            <a:ext cx="25290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белые человеки 3d с электрической лампочкой в коробке думать человека пущи  принципиальной схемы Иллюстрация штока - иллюстрации насчитывающей :  67292378"/>
          <p:cNvPicPr>
            <a:picLocks noChangeAspect="1" noChangeArrowheads="1"/>
          </p:cNvPicPr>
          <p:nvPr/>
        </p:nvPicPr>
        <p:blipFill>
          <a:blip r:embed="rId2" cstate="print"/>
          <a:srcRect l="15916" r="12464"/>
          <a:stretch>
            <a:fillRect/>
          </a:stretch>
        </p:blipFill>
        <p:spPr bwMode="auto">
          <a:xfrm>
            <a:off x="107504" y="0"/>
            <a:ext cx="1152128" cy="13546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67944" y="8367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ЭТАПЫ ФОРМИРОВАНИЯ ГРУППЫ НАСТАВНИКОВ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476672"/>
            <a:ext cx="12241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Тренинги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836712"/>
            <a:ext cx="14401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Дневник наставника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1484784"/>
            <a:ext cx="15841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Реализация творческого  проекта.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2420888"/>
            <a:ext cx="20162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Диагностика, анкетирование 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4139952" y="620688"/>
            <a:ext cx="504056" cy="14401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347864" y="1124744"/>
            <a:ext cx="936104" cy="7200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843808" y="1700808"/>
            <a:ext cx="1152128" cy="21602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411760" y="1916832"/>
            <a:ext cx="1872208" cy="93610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низ 18"/>
          <p:cNvSpPr/>
          <p:nvPr/>
        </p:nvSpPr>
        <p:spPr>
          <a:xfrm>
            <a:off x="5436096" y="1844824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067944" y="227687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ФОРМИРОВАНИЕ ГРУПП НАСТАВНИК - НАСТАВЛЯЕМЫЙ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3284984"/>
            <a:ext cx="266429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 желанию </a:t>
            </a:r>
            <a:r>
              <a:rPr lang="ru-RU" dirty="0" smtClean="0"/>
              <a:t>участников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995936" y="3717032"/>
            <a:ext cx="24482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 </a:t>
            </a:r>
            <a:r>
              <a:rPr lang="ru-RU" dirty="0" smtClean="0"/>
              <a:t>с</a:t>
            </a:r>
            <a:r>
              <a:rPr lang="ru-RU" dirty="0" smtClean="0"/>
              <a:t>ложности </a:t>
            </a:r>
            <a:r>
              <a:rPr lang="ru-RU" dirty="0" smtClean="0"/>
              <a:t>работы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940152" y="3284984"/>
            <a:ext cx="259228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 возрасту </a:t>
            </a:r>
            <a:r>
              <a:rPr lang="ru-RU" dirty="0" smtClean="0"/>
              <a:t>участников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4067944" y="2996952"/>
            <a:ext cx="432048" cy="216024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20072" y="3212976"/>
            <a:ext cx="0" cy="432048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444208" y="2996952"/>
            <a:ext cx="360040" cy="144016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26" descr="C:\Users\User\Desktop\лены папка\ФАНТ 21\НАСТАВНИЧЕСТВО\фото\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4928" y="4191697"/>
            <a:ext cx="2376264" cy="185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User\Desktop\лены папка\ФАНТ 21\НАСТАВНИЧЕСТВО\фото\DSC_00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21089"/>
            <a:ext cx="3056830" cy="210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User\Desktop\лены папка\ФАНТ 21\НАСТАВНИЧЕСТВО\фото\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05434"/>
            <a:ext cx="2766446" cy="209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839744" y="188640"/>
            <a:ext cx="219675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Уникальность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работы  с мозаичными панно  на нескольких локациях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одновременно,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что дает возможность наставникам в полной мере проявить самостоятельность при принятии личностных решений.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0848"/>
            <a:ext cx="1763688" cy="187220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Логика организации работы  групп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наставник - </a:t>
            </a:r>
            <a:r>
              <a:rPr lang="ru-RU" sz="1800" b="1" dirty="0" smtClean="0">
                <a:solidFill>
                  <a:srgbClr val="FF0000"/>
                </a:solidFill>
              </a:rPr>
              <a:t>наставляемый</a:t>
            </a:r>
            <a:endParaRPr lang="ru-RU" sz="18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35696" y="476672"/>
            <a:ext cx="6912768" cy="5846490"/>
            <a:chOff x="1407" y="469"/>
            <a:chExt cx="9064" cy="7053"/>
          </a:xfrm>
        </p:grpSpPr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7680" y="491"/>
              <a:ext cx="2371" cy="108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ПОВЫШЕНИЕ ОБРАЗОВАТЕЛЬНОЙ  и ТВОРЧЕСКОЙ МОТИВАЦИИ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1424" y="491"/>
              <a:ext cx="2338" cy="2964"/>
              <a:chOff x="1592" y="1586"/>
              <a:chExt cx="2338" cy="2964"/>
            </a:xfrm>
          </p:grpSpPr>
          <p:sp>
            <p:nvSpPr>
              <p:cNvPr id="17413" name="Text Box 5"/>
              <p:cNvSpPr txBox="1">
                <a:spLocks noChangeArrowheads="1"/>
              </p:cNvSpPr>
              <p:nvPr/>
            </p:nvSpPr>
            <p:spPr bwMode="auto">
              <a:xfrm>
                <a:off x="1592" y="1586"/>
                <a:ext cx="2338" cy="2964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ПОДОПЕЧНЫЙ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14" name="Text Box 6"/>
              <p:cNvSpPr txBox="1">
                <a:spLocks noChangeArrowheads="1"/>
              </p:cNvSpPr>
              <p:nvPr/>
            </p:nvSpPr>
            <p:spPr bwMode="auto">
              <a:xfrm>
                <a:off x="1727" y="3415"/>
                <a:ext cx="2050" cy="69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ПРОБЛЕМЫ С АДАПТАЦИЕЙ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15" name="Text Box 7"/>
              <p:cNvSpPr txBox="1">
                <a:spLocks noChangeArrowheads="1"/>
              </p:cNvSpPr>
              <p:nvPr/>
            </p:nvSpPr>
            <p:spPr bwMode="auto">
              <a:xfrm>
                <a:off x="1727" y="2178"/>
                <a:ext cx="2050" cy="108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ИМЕЕТ ОСОБЫЕ ОБРАЗОВАТЕЛЬНЫЕ ПОТРЕБНОСТИ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1407" y="4099"/>
              <a:ext cx="2355" cy="3422"/>
              <a:chOff x="1575" y="4884"/>
              <a:chExt cx="2355" cy="3422"/>
            </a:xfrm>
          </p:grpSpPr>
          <p:sp>
            <p:nvSpPr>
              <p:cNvPr id="17417" name="Text Box 9"/>
              <p:cNvSpPr txBox="1">
                <a:spLocks noChangeArrowheads="1"/>
              </p:cNvSpPr>
              <p:nvPr/>
            </p:nvSpPr>
            <p:spPr bwMode="auto">
              <a:xfrm>
                <a:off x="1575" y="4884"/>
                <a:ext cx="2355" cy="342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НАСТАВНИК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18" name="Text Box 10"/>
              <p:cNvSpPr txBox="1">
                <a:spLocks noChangeArrowheads="1"/>
              </p:cNvSpPr>
              <p:nvPr/>
            </p:nvSpPr>
            <p:spPr bwMode="auto">
              <a:xfrm>
                <a:off x="1727" y="6251"/>
                <a:ext cx="2016" cy="915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ВЫСОКИЙ ТВОРЧЕСКИЙ ПОТЕНЦИАЛ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19" name="Text Box 11"/>
              <p:cNvSpPr txBox="1">
                <a:spLocks noChangeArrowheads="1"/>
              </p:cNvSpPr>
              <p:nvPr/>
            </p:nvSpPr>
            <p:spPr bwMode="auto">
              <a:xfrm>
                <a:off x="1693" y="7318"/>
                <a:ext cx="2101" cy="79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РАЗВИТОЕ ЧУВСТВО ОТВЕТСТВЕННОСТИ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20" name="Text Box 12"/>
              <p:cNvSpPr txBox="1">
                <a:spLocks noChangeArrowheads="1"/>
              </p:cNvSpPr>
              <p:nvPr/>
            </p:nvSpPr>
            <p:spPr bwMode="auto">
              <a:xfrm>
                <a:off x="1727" y="5387"/>
                <a:ext cx="2050" cy="729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ЛИДЕРСКИЕ КАЧЕСТВА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4472" y="2168"/>
              <a:ext cx="2507" cy="1135"/>
            </a:xfrm>
            <a:prstGeom prst="rect">
              <a:avLst/>
            </a:prstGeom>
            <a:solidFill>
              <a:srgbClr val="F5562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ФОРМИРОВАНИЕ ГРУПП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4423" y="469"/>
              <a:ext cx="2389" cy="1213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АНКЕТИРОВАНИЕ, СОБЕСЕДОВАНИЕ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3" name="AutoShape 15"/>
            <p:cNvSpPr>
              <a:spLocks noChangeArrowheads="1"/>
            </p:cNvSpPr>
            <p:nvPr/>
          </p:nvSpPr>
          <p:spPr bwMode="auto">
            <a:xfrm>
              <a:off x="3864" y="1207"/>
              <a:ext cx="423" cy="373"/>
            </a:xfrm>
            <a:prstGeom prst="rightArrow">
              <a:avLst>
                <a:gd name="adj1" fmla="val 50000"/>
                <a:gd name="adj2" fmla="val 28351"/>
              </a:avLst>
            </a:prstGeom>
            <a:solidFill>
              <a:srgbClr val="F5562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4" name="AutoShape 16"/>
            <p:cNvSpPr>
              <a:spLocks noChangeArrowheads="1"/>
            </p:cNvSpPr>
            <p:nvPr/>
          </p:nvSpPr>
          <p:spPr bwMode="auto">
            <a:xfrm>
              <a:off x="7015" y="835"/>
              <a:ext cx="423" cy="373"/>
            </a:xfrm>
            <a:prstGeom prst="rightArrow">
              <a:avLst>
                <a:gd name="adj1" fmla="val 50000"/>
                <a:gd name="adj2" fmla="val 28351"/>
              </a:avLst>
            </a:prstGeom>
            <a:solidFill>
              <a:srgbClr val="F5562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5" name="AutoShape 17"/>
            <p:cNvSpPr>
              <a:spLocks noChangeArrowheads="1"/>
            </p:cNvSpPr>
            <p:nvPr/>
          </p:nvSpPr>
          <p:spPr bwMode="auto">
            <a:xfrm>
              <a:off x="3864" y="5799"/>
              <a:ext cx="423" cy="373"/>
            </a:xfrm>
            <a:prstGeom prst="rightArrow">
              <a:avLst>
                <a:gd name="adj1" fmla="val 50000"/>
                <a:gd name="adj2" fmla="val 28351"/>
              </a:avLst>
            </a:prstGeom>
            <a:solidFill>
              <a:srgbClr val="F5562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6" name="AutoShape 18"/>
            <p:cNvSpPr>
              <a:spLocks noChangeArrowheads="1"/>
            </p:cNvSpPr>
            <p:nvPr/>
          </p:nvSpPr>
          <p:spPr bwMode="auto">
            <a:xfrm>
              <a:off x="7117" y="5828"/>
              <a:ext cx="423" cy="373"/>
            </a:xfrm>
            <a:prstGeom prst="rightArrow">
              <a:avLst>
                <a:gd name="adj1" fmla="val 50000"/>
                <a:gd name="adj2" fmla="val 28351"/>
              </a:avLst>
            </a:prstGeom>
            <a:solidFill>
              <a:srgbClr val="F5562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7" name="AutoShape 19"/>
            <p:cNvSpPr>
              <a:spLocks noChangeArrowheads="1"/>
            </p:cNvSpPr>
            <p:nvPr/>
          </p:nvSpPr>
          <p:spPr bwMode="auto">
            <a:xfrm>
              <a:off x="5490" y="1728"/>
              <a:ext cx="373" cy="418"/>
            </a:xfrm>
            <a:prstGeom prst="downArrow">
              <a:avLst>
                <a:gd name="adj1" fmla="val 50000"/>
                <a:gd name="adj2" fmla="val 28016"/>
              </a:avLst>
            </a:prstGeom>
            <a:solidFill>
              <a:srgbClr val="F5562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8" name="AutoShape 20"/>
            <p:cNvSpPr>
              <a:spLocks noChangeArrowheads="1"/>
            </p:cNvSpPr>
            <p:nvPr/>
          </p:nvSpPr>
          <p:spPr bwMode="auto">
            <a:xfrm>
              <a:off x="5490" y="3282"/>
              <a:ext cx="373" cy="423"/>
            </a:xfrm>
            <a:prstGeom prst="upArrow">
              <a:avLst>
                <a:gd name="adj1" fmla="val 50000"/>
                <a:gd name="adj2" fmla="val 28351"/>
              </a:avLst>
            </a:prstGeom>
            <a:solidFill>
              <a:srgbClr val="F5562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9" name="AutoShape 21"/>
            <p:cNvSpPr>
              <a:spLocks noChangeArrowheads="1"/>
            </p:cNvSpPr>
            <p:nvPr/>
          </p:nvSpPr>
          <p:spPr bwMode="auto">
            <a:xfrm>
              <a:off x="7048" y="2994"/>
              <a:ext cx="423" cy="373"/>
            </a:xfrm>
            <a:prstGeom prst="rightArrow">
              <a:avLst>
                <a:gd name="adj1" fmla="val 50000"/>
                <a:gd name="adj2" fmla="val 28351"/>
              </a:avLst>
            </a:prstGeom>
            <a:solidFill>
              <a:srgbClr val="F5562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7676" y="5265"/>
              <a:ext cx="2541" cy="2257"/>
              <a:chOff x="7778" y="13721"/>
              <a:chExt cx="2541" cy="2257"/>
            </a:xfrm>
          </p:grpSpPr>
          <p:sp>
            <p:nvSpPr>
              <p:cNvPr id="17431" name="Text Box 23"/>
              <p:cNvSpPr txBox="1">
                <a:spLocks noChangeArrowheads="1"/>
              </p:cNvSpPr>
              <p:nvPr/>
            </p:nvSpPr>
            <p:spPr bwMode="auto">
              <a:xfrm>
                <a:off x="7778" y="13721"/>
                <a:ext cx="2541" cy="2257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ПОВЫШЕНИЕ СОЦИАЛЬНОГО СТАНОВЛЕНИЯ и САМОУТВЕРЖДЕНИЯ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32" name="Text Box 24"/>
              <p:cNvSpPr txBox="1">
                <a:spLocks noChangeArrowheads="1"/>
              </p:cNvSpPr>
              <p:nvPr/>
            </p:nvSpPr>
            <p:spPr bwMode="auto">
              <a:xfrm>
                <a:off x="7963" y="14989"/>
                <a:ext cx="2173" cy="77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АКАДЕМИЧЕСКИЕ УСПЕХИ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433" name="AutoShape 25"/>
            <p:cNvSpPr>
              <a:spLocks noChangeArrowheads="1"/>
            </p:cNvSpPr>
            <p:nvPr/>
          </p:nvSpPr>
          <p:spPr bwMode="auto">
            <a:xfrm>
              <a:off x="8798" y="1612"/>
              <a:ext cx="337" cy="463"/>
            </a:xfrm>
            <a:prstGeom prst="upDownArrow">
              <a:avLst>
                <a:gd name="adj1" fmla="val 50000"/>
                <a:gd name="adj2" fmla="val 27478"/>
              </a:avLst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34" name="AutoShape 26"/>
            <p:cNvSpPr>
              <a:spLocks noChangeArrowheads="1"/>
            </p:cNvSpPr>
            <p:nvPr/>
          </p:nvSpPr>
          <p:spPr bwMode="auto">
            <a:xfrm>
              <a:off x="8798" y="4762"/>
              <a:ext cx="337" cy="463"/>
            </a:xfrm>
            <a:prstGeom prst="upDownArrow">
              <a:avLst>
                <a:gd name="adj1" fmla="val 50000"/>
                <a:gd name="adj2" fmla="val 27478"/>
              </a:avLst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4338" y="3767"/>
              <a:ext cx="2677" cy="3754"/>
              <a:chOff x="4338" y="3767"/>
              <a:chExt cx="2677" cy="3754"/>
            </a:xfrm>
          </p:grpSpPr>
          <p:sp>
            <p:nvSpPr>
              <p:cNvPr id="17436" name="Text Box 28"/>
              <p:cNvSpPr txBox="1">
                <a:spLocks noChangeArrowheads="1"/>
              </p:cNvSpPr>
              <p:nvPr/>
            </p:nvSpPr>
            <p:spPr bwMode="auto">
              <a:xfrm>
                <a:off x="4338" y="3767"/>
                <a:ext cx="2677" cy="3754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ОБУЧЕНИЕ НАСТАВНИКА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37" name="Text Box 29"/>
              <p:cNvSpPr txBox="1">
                <a:spLocks noChangeArrowheads="1"/>
              </p:cNvSpPr>
              <p:nvPr/>
            </p:nvSpPr>
            <p:spPr bwMode="auto">
              <a:xfrm>
                <a:off x="4437" y="5324"/>
                <a:ext cx="2423" cy="1001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МАСТЕР-КЛАССЫ (педагогические и творческие навыки)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38" name="Text Box 30"/>
              <p:cNvSpPr txBox="1">
                <a:spLocks noChangeArrowheads="1"/>
              </p:cNvSpPr>
              <p:nvPr/>
            </p:nvSpPr>
            <p:spPr bwMode="auto">
              <a:xfrm>
                <a:off x="4486" y="4208"/>
                <a:ext cx="2340" cy="409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СОБЕСЕДОВАНИЕ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39" name="Text Box 31"/>
              <p:cNvSpPr txBox="1">
                <a:spLocks noChangeArrowheads="1"/>
              </p:cNvSpPr>
              <p:nvPr/>
            </p:nvSpPr>
            <p:spPr bwMode="auto">
              <a:xfrm>
                <a:off x="4472" y="4686"/>
                <a:ext cx="2354" cy="601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ТРЕНИНГИ  (организаторские навыки)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40" name="Text Box 32"/>
              <p:cNvSpPr txBox="1">
                <a:spLocks noChangeArrowheads="1"/>
              </p:cNvSpPr>
              <p:nvPr/>
            </p:nvSpPr>
            <p:spPr bwMode="auto">
              <a:xfrm>
                <a:off x="4423" y="6387"/>
                <a:ext cx="2456" cy="1100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РАЗРАБОТКА ПРОГРАММЫ ВЗАИМОДЕЙСТВИЯ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7540" y="2145"/>
              <a:ext cx="2931" cy="2559"/>
              <a:chOff x="7540" y="2145"/>
              <a:chExt cx="2931" cy="2559"/>
            </a:xfrm>
          </p:grpSpPr>
          <p:sp>
            <p:nvSpPr>
              <p:cNvPr id="17442" name="Text Box 34"/>
              <p:cNvSpPr txBox="1">
                <a:spLocks noChangeArrowheads="1"/>
              </p:cNvSpPr>
              <p:nvPr/>
            </p:nvSpPr>
            <p:spPr bwMode="auto">
              <a:xfrm>
                <a:off x="7540" y="2145"/>
                <a:ext cx="2931" cy="2559"/>
              </a:xfrm>
              <a:prstGeom prst="rect">
                <a:avLst/>
              </a:prstGeom>
              <a:solidFill>
                <a:srgbClr val="F5562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43" name="Text Box 35"/>
              <p:cNvSpPr txBox="1">
                <a:spLocks noChangeArrowheads="1"/>
              </p:cNvSpPr>
              <p:nvPr/>
            </p:nvSpPr>
            <p:spPr bwMode="auto">
              <a:xfrm>
                <a:off x="7676" y="2320"/>
                <a:ext cx="2689" cy="1369"/>
              </a:xfrm>
              <a:prstGeom prst="rect">
                <a:avLst/>
              </a:prstGeom>
              <a:solidFill>
                <a:srgbClr val="F5562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ПОВЫШЕНИЕ ОБРАЗОВАТЕЛЬНОГО  и ТВОРЧЕСКОГО ПОТЕНЦИАЛА КОЛЛЕКТИВА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44" name="Text Box 36"/>
              <p:cNvSpPr txBox="1">
                <a:spLocks noChangeArrowheads="1"/>
              </p:cNvSpPr>
              <p:nvPr/>
            </p:nvSpPr>
            <p:spPr bwMode="auto">
              <a:xfrm>
                <a:off x="7680" y="3767"/>
                <a:ext cx="2558" cy="783"/>
              </a:xfrm>
              <a:prstGeom prst="rect">
                <a:avLst/>
              </a:prstGeom>
              <a:solidFill>
                <a:srgbClr val="F5562B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ПРЕДСТАВЛЕНИЕ ТВОРЧЕСКОГО РЕЗУЛЬТАТА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" name="Группа 39"/>
          <p:cNvGrpSpPr/>
          <p:nvPr/>
        </p:nvGrpSpPr>
        <p:grpSpPr>
          <a:xfrm rot="5400000" flipH="1">
            <a:off x="16573" y="4528043"/>
            <a:ext cx="1880592" cy="690617"/>
            <a:chOff x="2348685" y="3284984"/>
            <a:chExt cx="3447451" cy="884571"/>
          </a:xfrm>
        </p:grpSpPr>
        <p:sp>
          <p:nvSpPr>
            <p:cNvPr id="48" name="Равнобедренный треугольник 47"/>
            <p:cNvSpPr/>
            <p:nvPr/>
          </p:nvSpPr>
          <p:spPr>
            <a:xfrm>
              <a:off x="2411760" y="3284984"/>
              <a:ext cx="504056" cy="43204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рямоугольный треугольник 48"/>
            <p:cNvSpPr/>
            <p:nvPr/>
          </p:nvSpPr>
          <p:spPr>
            <a:xfrm>
              <a:off x="4716016" y="3789040"/>
              <a:ext cx="1080120" cy="216024"/>
            </a:xfrm>
            <a:prstGeom prst="rtTriangle">
              <a:avLst/>
            </a:prstGeom>
            <a:solidFill>
              <a:srgbClr val="2211FB"/>
            </a:solidFill>
            <a:ln>
              <a:solidFill>
                <a:srgbClr val="2211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203848" y="3356992"/>
              <a:ext cx="504056" cy="36004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8C36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 rot="1280591">
              <a:off x="4427984" y="3429000"/>
              <a:ext cx="504056" cy="3600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Равнобедренный треугольник 51"/>
            <p:cNvSpPr/>
            <p:nvPr/>
          </p:nvSpPr>
          <p:spPr>
            <a:xfrm rot="19704453">
              <a:off x="2348685" y="3560088"/>
              <a:ext cx="1152128" cy="360040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Трапеция 52"/>
            <p:cNvSpPr/>
            <p:nvPr/>
          </p:nvSpPr>
          <p:spPr>
            <a:xfrm rot="19935565">
              <a:off x="3419449" y="3737507"/>
              <a:ext cx="504056" cy="432048"/>
            </a:xfrm>
            <a:prstGeom prst="trapezoid">
              <a:avLst/>
            </a:prstGeom>
            <a:solidFill>
              <a:srgbClr val="10B2AE"/>
            </a:solidFill>
            <a:ln>
              <a:solidFill>
                <a:srgbClr val="10B2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Трапеция 53"/>
            <p:cNvSpPr/>
            <p:nvPr/>
          </p:nvSpPr>
          <p:spPr>
            <a:xfrm rot="248352">
              <a:off x="4155075" y="3585447"/>
              <a:ext cx="360040" cy="432048"/>
            </a:xfrm>
            <a:prstGeom prst="trapezoi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 rot="1167779">
              <a:off x="3635896" y="3284984"/>
              <a:ext cx="792088" cy="432048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9458" name="Picture 2" descr="ᐈ Человечек для презентации фото, рисунки 3d человечки | скачать на  Depositphotos®"/>
          <p:cNvPicPr>
            <a:picLocks noChangeAspect="1" noChangeArrowheads="1"/>
          </p:cNvPicPr>
          <p:nvPr/>
        </p:nvPicPr>
        <p:blipFill>
          <a:blip r:embed="rId2" cstate="print"/>
          <a:srcRect l="23254" t="4228" r="23895" b="4868"/>
          <a:stretch>
            <a:fillRect/>
          </a:stretch>
        </p:blipFill>
        <p:spPr bwMode="auto">
          <a:xfrm>
            <a:off x="467544" y="548680"/>
            <a:ext cx="100476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83769" y="216173"/>
            <a:ext cx="6192688" cy="6453187"/>
            <a:chOff x="1999" y="4963"/>
            <a:chExt cx="9313" cy="101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999" y="4963"/>
              <a:ext cx="9313" cy="10163"/>
              <a:chOff x="1999" y="4895"/>
              <a:chExt cx="9313" cy="10163"/>
            </a:xfrm>
          </p:grpSpPr>
          <p:sp>
            <p:nvSpPr>
              <p:cNvPr id="20484" name="Text Box 4"/>
              <p:cNvSpPr txBox="1">
                <a:spLocks noChangeArrowheads="1"/>
              </p:cNvSpPr>
              <p:nvPr/>
            </p:nvSpPr>
            <p:spPr bwMode="auto">
              <a:xfrm>
                <a:off x="6879" y="5845"/>
                <a:ext cx="4167" cy="1633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485" name="AutoShape 5"/>
              <p:cNvSpPr>
                <a:spLocks noChangeArrowheads="1"/>
              </p:cNvSpPr>
              <p:nvPr/>
            </p:nvSpPr>
            <p:spPr bwMode="auto">
              <a:xfrm>
                <a:off x="8335" y="5464"/>
                <a:ext cx="322" cy="373"/>
              </a:xfrm>
              <a:prstGeom prst="downArrow">
                <a:avLst>
                  <a:gd name="adj1" fmla="val 50000"/>
                  <a:gd name="adj2" fmla="val 28960"/>
                </a:avLst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86" name="AutoShape 6"/>
              <p:cNvSpPr>
                <a:spLocks noChangeArrowheads="1"/>
              </p:cNvSpPr>
              <p:nvPr/>
            </p:nvSpPr>
            <p:spPr bwMode="auto">
              <a:xfrm>
                <a:off x="8808" y="7498"/>
                <a:ext cx="322" cy="373"/>
              </a:xfrm>
              <a:prstGeom prst="downArrow">
                <a:avLst>
                  <a:gd name="adj1" fmla="val 50000"/>
                  <a:gd name="adj2" fmla="val 28960"/>
                </a:avLst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87" name="Text Box 7"/>
              <p:cNvSpPr txBox="1">
                <a:spLocks noChangeArrowheads="1"/>
              </p:cNvSpPr>
              <p:nvPr/>
            </p:nvSpPr>
            <p:spPr bwMode="auto">
              <a:xfrm>
                <a:off x="4064" y="4895"/>
                <a:ext cx="5049" cy="559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ЛЕТНЯЯ ПРОФИЛЬНАЯ СМЕНА «МОЗАИКА»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488" name="Text Box 8"/>
              <p:cNvSpPr txBox="1">
                <a:spLocks noChangeArrowheads="1"/>
              </p:cNvSpPr>
              <p:nvPr/>
            </p:nvSpPr>
            <p:spPr bwMode="auto">
              <a:xfrm>
                <a:off x="2304" y="5887"/>
                <a:ext cx="2744" cy="847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ЛОКАЦИИ ДЛЯ СОЗДАНИЯ МОЗАИЧНЫХ ПАННО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6878" y="7891"/>
                <a:ext cx="4247" cy="1831"/>
                <a:chOff x="6608" y="8267"/>
                <a:chExt cx="4247" cy="1831"/>
              </a:xfrm>
            </p:grpSpPr>
            <p:sp>
              <p:nvSpPr>
                <p:cNvPr id="20490" name="Rectangle 10"/>
                <p:cNvSpPr>
                  <a:spLocks noChangeArrowheads="1"/>
                </p:cNvSpPr>
                <p:nvPr/>
              </p:nvSpPr>
              <p:spPr bwMode="auto">
                <a:xfrm>
                  <a:off x="6608" y="8267"/>
                  <a:ext cx="4247" cy="1831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49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758" y="9233"/>
                  <a:ext cx="4012" cy="651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ФОРМИРОВАНИЕ ТВОРЧЕСКИХ ГРУПП СО СВОИМИ НАСТАВНИКАМИ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49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7235" y="8454"/>
                  <a:ext cx="2812" cy="584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РАЗРАБОТКА ЭСКИЗОВ  ДЛЯ МОЗАИЧНЫХ ПАННО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493" name="AutoShape 13"/>
              <p:cNvSpPr>
                <a:spLocks noChangeArrowheads="1"/>
              </p:cNvSpPr>
              <p:nvPr/>
            </p:nvSpPr>
            <p:spPr bwMode="auto">
              <a:xfrm>
                <a:off x="3337" y="6775"/>
                <a:ext cx="322" cy="373"/>
              </a:xfrm>
              <a:prstGeom prst="downArrow">
                <a:avLst>
                  <a:gd name="adj1" fmla="val 50000"/>
                  <a:gd name="adj2" fmla="val 28960"/>
                </a:avLst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94" name="AutoShape 14"/>
              <p:cNvSpPr>
                <a:spLocks noChangeArrowheads="1"/>
              </p:cNvSpPr>
              <p:nvPr/>
            </p:nvSpPr>
            <p:spPr bwMode="auto">
              <a:xfrm>
                <a:off x="8961" y="9722"/>
                <a:ext cx="322" cy="373"/>
              </a:xfrm>
              <a:prstGeom prst="downArrow">
                <a:avLst>
                  <a:gd name="adj1" fmla="val 50000"/>
                  <a:gd name="adj2" fmla="val 2896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95" name="AutoShape 15"/>
              <p:cNvSpPr>
                <a:spLocks noChangeArrowheads="1"/>
              </p:cNvSpPr>
              <p:nvPr/>
            </p:nvSpPr>
            <p:spPr bwMode="auto">
              <a:xfrm>
                <a:off x="4215" y="5472"/>
                <a:ext cx="322" cy="373"/>
              </a:xfrm>
              <a:prstGeom prst="downArrow">
                <a:avLst>
                  <a:gd name="adj1" fmla="val 50000"/>
                  <a:gd name="adj2" fmla="val 28960"/>
                </a:avLst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96" name="Text Box 16"/>
              <p:cNvSpPr txBox="1">
                <a:spLocks noChangeArrowheads="1"/>
              </p:cNvSpPr>
              <p:nvPr/>
            </p:nvSpPr>
            <p:spPr bwMode="auto">
              <a:xfrm>
                <a:off x="4032" y="14499"/>
                <a:ext cx="5049" cy="559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9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СЛЕДУЮЩАЯ ЛЕТНЯЯ ПРОФИЛЬНАЯ СМЕНА «МОЗАИКА»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497" name="Text Box 17"/>
              <p:cNvSpPr txBox="1">
                <a:spLocks noChangeArrowheads="1"/>
              </p:cNvSpPr>
              <p:nvPr/>
            </p:nvSpPr>
            <p:spPr bwMode="auto">
              <a:xfrm>
                <a:off x="3693" y="11846"/>
                <a:ext cx="5590" cy="1093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ТВОРЧЕСКИЕ РЕЗУЛЬТАТЫ </a:t>
                </a: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/>
                </a:r>
                <a:b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</a:b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- ПРЕЗЕНТАЦИЯ ТВОРЧЕСКИХ ПРОЕКТОВ</a:t>
                </a:r>
                <a:b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</a:b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- ОТЧЁТ О РАБОТЕ (ФОТОРЕПОРТАЖ, СТАТЬЯ В ГАЗЕТУ)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498" name="AutoShape 18"/>
              <p:cNvSpPr>
                <a:spLocks noChangeArrowheads="1"/>
              </p:cNvSpPr>
              <p:nvPr/>
            </p:nvSpPr>
            <p:spPr bwMode="auto">
              <a:xfrm>
                <a:off x="6390" y="14109"/>
                <a:ext cx="322" cy="373"/>
              </a:xfrm>
              <a:prstGeom prst="downArrow">
                <a:avLst>
                  <a:gd name="adj1" fmla="val 50000"/>
                  <a:gd name="adj2" fmla="val 2896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499" name="Text Box 19"/>
              <p:cNvSpPr txBox="1">
                <a:spLocks noChangeArrowheads="1"/>
              </p:cNvSpPr>
              <p:nvPr/>
            </p:nvSpPr>
            <p:spPr bwMode="auto">
              <a:xfrm>
                <a:off x="2507" y="13373"/>
                <a:ext cx="8099" cy="716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ПЛАНИРУЕМЫЕ НОВЫЕ НАСТАВНИКИ ПО ЖЕЛАНИЮ (АНКЕТИРОВАНИЕ) И РЕЗУЛЬТАТАМ РАБОТЫ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00" name="AutoShape 20"/>
              <p:cNvSpPr>
                <a:spLocks noChangeArrowheads="1"/>
              </p:cNvSpPr>
              <p:nvPr/>
            </p:nvSpPr>
            <p:spPr bwMode="auto">
              <a:xfrm>
                <a:off x="6373" y="11489"/>
                <a:ext cx="322" cy="373"/>
              </a:xfrm>
              <a:prstGeom prst="downArrow">
                <a:avLst>
                  <a:gd name="adj1" fmla="val 50000"/>
                  <a:gd name="adj2" fmla="val 2896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01" name="AutoShape 21"/>
              <p:cNvSpPr>
                <a:spLocks noChangeArrowheads="1"/>
              </p:cNvSpPr>
              <p:nvPr/>
            </p:nvSpPr>
            <p:spPr bwMode="auto">
              <a:xfrm>
                <a:off x="6390" y="12949"/>
                <a:ext cx="322" cy="373"/>
              </a:xfrm>
              <a:prstGeom prst="downArrow">
                <a:avLst>
                  <a:gd name="adj1" fmla="val 50000"/>
                  <a:gd name="adj2" fmla="val 2896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02" name="AutoShape 22"/>
              <p:cNvSpPr>
                <a:spLocks noChangeArrowheads="1"/>
              </p:cNvSpPr>
              <p:nvPr/>
            </p:nvSpPr>
            <p:spPr bwMode="auto">
              <a:xfrm>
                <a:off x="5794" y="8528"/>
                <a:ext cx="728" cy="329"/>
              </a:xfrm>
              <a:prstGeom prst="leftRightArrow">
                <a:avLst>
                  <a:gd name="adj1" fmla="val 50000"/>
                  <a:gd name="adj2" fmla="val 44255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" name="Group 23"/>
              <p:cNvGrpSpPr>
                <a:grpSpLocks/>
              </p:cNvGrpSpPr>
              <p:nvPr/>
            </p:nvGrpSpPr>
            <p:grpSpPr bwMode="auto">
              <a:xfrm>
                <a:off x="1999" y="7630"/>
                <a:ext cx="3405" cy="2050"/>
                <a:chOff x="1999" y="7630"/>
                <a:chExt cx="3405" cy="2050"/>
              </a:xfrm>
            </p:grpSpPr>
            <p:sp>
              <p:nvSpPr>
                <p:cNvPr id="205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99" y="7630"/>
                  <a:ext cx="3405" cy="205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0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505" y="7849"/>
                  <a:ext cx="797" cy="1577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КРАЕВЕДЧЕСКИЙ МУЗЕЙ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0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219" y="7849"/>
                  <a:ext cx="796" cy="1577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ЦДТ «ПАЛЛАДА»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07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168" y="7849"/>
                  <a:ext cx="1011" cy="1577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ДЕТСКИЙ САД 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1999" y="10110"/>
                <a:ext cx="9313" cy="1356"/>
                <a:chOff x="1542" y="10528"/>
                <a:chExt cx="9313" cy="1356"/>
              </a:xfrm>
            </p:grpSpPr>
            <p:sp>
              <p:nvSpPr>
                <p:cNvPr id="20509" name="Rectangle 29"/>
                <p:cNvSpPr>
                  <a:spLocks noChangeArrowheads="1"/>
                </p:cNvSpPr>
                <p:nvPr/>
              </p:nvSpPr>
              <p:spPr bwMode="auto">
                <a:xfrm>
                  <a:off x="1542" y="10528"/>
                  <a:ext cx="9313" cy="1356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1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831" y="10733"/>
                  <a:ext cx="2319" cy="862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«ЛИДЕР – НОВИЧОК»           3 НАСТАВНИКА –                        6 НАСТАВЛЯЕМЫХ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1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4845" y="10716"/>
                  <a:ext cx="2609" cy="1050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«РАВНЫЙ – РАВНОМУ»  ВОЛОНТЁРСКАЯ РАБОТА 1 НАСТАВНИК  –                         4 НАСТАВЛЯЕМЫХ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1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7878" y="10716"/>
                  <a:ext cx="2575" cy="862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9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«РАВНЫЙ – РАВНОМУ»        1 НАСТАВНИК –                                 5 НАСТАВЛЯЕМЫХ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20513" name="AutoShape 33"/>
              <p:cNvCxnSpPr>
                <a:cxnSpLocks noChangeShapeType="1"/>
              </p:cNvCxnSpPr>
              <p:nvPr/>
            </p:nvCxnSpPr>
            <p:spPr bwMode="auto">
              <a:xfrm>
                <a:off x="4930" y="9409"/>
                <a:ext cx="3405" cy="88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514" name="AutoShape 34"/>
              <p:cNvCxnSpPr>
                <a:cxnSpLocks noChangeShapeType="1"/>
              </p:cNvCxnSpPr>
              <p:nvPr/>
            </p:nvCxnSpPr>
            <p:spPr bwMode="auto">
              <a:xfrm>
                <a:off x="3761" y="9409"/>
                <a:ext cx="1643" cy="88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0515" name="AutoShape 35"/>
              <p:cNvCxnSpPr>
                <a:cxnSpLocks noChangeShapeType="1"/>
              </p:cNvCxnSpPr>
              <p:nvPr/>
            </p:nvCxnSpPr>
            <p:spPr bwMode="auto">
              <a:xfrm flipH="1">
                <a:off x="2389" y="9426"/>
                <a:ext cx="322" cy="84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cxnSp>
          <p:nvCxnSpPr>
            <p:cNvPr id="20516" name="AutoShape 36"/>
            <p:cNvCxnSpPr>
              <a:cxnSpLocks noChangeShapeType="1"/>
            </p:cNvCxnSpPr>
            <p:nvPr/>
          </p:nvCxnSpPr>
          <p:spPr bwMode="auto">
            <a:xfrm>
              <a:off x="7640" y="6484"/>
              <a:ext cx="0" cy="2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517" name="AutoShape 37"/>
            <p:cNvCxnSpPr>
              <a:cxnSpLocks noChangeShapeType="1"/>
            </p:cNvCxnSpPr>
            <p:nvPr/>
          </p:nvCxnSpPr>
          <p:spPr bwMode="auto">
            <a:xfrm>
              <a:off x="9640" y="6467"/>
              <a:ext cx="0" cy="2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0518" name="Text Box 38"/>
            <p:cNvSpPr txBox="1">
              <a:spLocks noChangeArrowheads="1"/>
            </p:cNvSpPr>
            <p:nvPr/>
          </p:nvSpPr>
          <p:spPr bwMode="auto">
            <a:xfrm>
              <a:off x="7114" y="6053"/>
              <a:ext cx="3592" cy="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ГРУППА ПОДРОСТКОВ 12-18 лет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19" name="Text Box 39"/>
            <p:cNvSpPr txBox="1">
              <a:spLocks noChangeArrowheads="1"/>
            </p:cNvSpPr>
            <p:nvPr/>
          </p:nvSpPr>
          <p:spPr bwMode="auto">
            <a:xfrm>
              <a:off x="7114" y="6726"/>
              <a:ext cx="1660" cy="609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НАСТАВНИКИ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20" name="Text Box 40"/>
            <p:cNvSpPr txBox="1">
              <a:spLocks noChangeArrowheads="1"/>
            </p:cNvSpPr>
            <p:nvPr/>
          </p:nvSpPr>
          <p:spPr bwMode="auto">
            <a:xfrm>
              <a:off x="8944" y="6743"/>
              <a:ext cx="1916" cy="6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НОВИЧКИ, НАСТАВЛЯЕМЫЕ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Группа 39"/>
          <p:cNvGrpSpPr/>
          <p:nvPr/>
        </p:nvGrpSpPr>
        <p:grpSpPr>
          <a:xfrm flipH="1">
            <a:off x="323528" y="5805264"/>
            <a:ext cx="1805513" cy="690617"/>
            <a:chOff x="2348685" y="3284984"/>
            <a:chExt cx="3447451" cy="884571"/>
          </a:xfrm>
        </p:grpSpPr>
        <p:sp>
          <p:nvSpPr>
            <p:cNvPr id="44" name="Равнобедренный треугольник 43"/>
            <p:cNvSpPr/>
            <p:nvPr/>
          </p:nvSpPr>
          <p:spPr>
            <a:xfrm>
              <a:off x="2411760" y="3284984"/>
              <a:ext cx="504056" cy="43204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5" name="Прямоугольный треугольник 44"/>
            <p:cNvSpPr/>
            <p:nvPr/>
          </p:nvSpPr>
          <p:spPr>
            <a:xfrm>
              <a:off x="4716016" y="3789040"/>
              <a:ext cx="1080120" cy="216024"/>
            </a:xfrm>
            <a:prstGeom prst="rtTriangle">
              <a:avLst/>
            </a:prstGeom>
            <a:solidFill>
              <a:srgbClr val="2211FB"/>
            </a:solidFill>
            <a:ln>
              <a:solidFill>
                <a:srgbClr val="2211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203848" y="3356992"/>
              <a:ext cx="504056" cy="36004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8C36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 rot="1280591">
              <a:off x="4427984" y="3429000"/>
              <a:ext cx="504056" cy="3600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Равнобедренный треугольник 47"/>
            <p:cNvSpPr/>
            <p:nvPr/>
          </p:nvSpPr>
          <p:spPr>
            <a:xfrm rot="19704453">
              <a:off x="2348685" y="3560088"/>
              <a:ext cx="1152128" cy="360040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Трапеция 48"/>
            <p:cNvSpPr/>
            <p:nvPr/>
          </p:nvSpPr>
          <p:spPr>
            <a:xfrm rot="19935565">
              <a:off x="3419449" y="3737507"/>
              <a:ext cx="504056" cy="432048"/>
            </a:xfrm>
            <a:prstGeom prst="trapezoid">
              <a:avLst/>
            </a:prstGeom>
            <a:solidFill>
              <a:srgbClr val="10B2AE"/>
            </a:solidFill>
            <a:ln>
              <a:solidFill>
                <a:srgbClr val="10B2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Трапеция 49"/>
            <p:cNvSpPr/>
            <p:nvPr/>
          </p:nvSpPr>
          <p:spPr>
            <a:xfrm rot="248352">
              <a:off x="4155075" y="3585447"/>
              <a:ext cx="360040" cy="432048"/>
            </a:xfrm>
            <a:prstGeom prst="trapezoi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Равнобедренный треугольник 50"/>
            <p:cNvSpPr/>
            <p:nvPr/>
          </p:nvSpPr>
          <p:spPr>
            <a:xfrm rot="1167779">
              <a:off x="3635896" y="3284984"/>
              <a:ext cx="792088" cy="432048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3554" name="Picture 2" descr="Презентация, слово, план, 3d, человек. Люди, бизнесмен, character., слово,  presenting, 3d, plan., оказание, человек, | CanStock"/>
          <p:cNvPicPr>
            <a:picLocks noChangeAspect="1" noChangeArrowheads="1"/>
          </p:cNvPicPr>
          <p:nvPr/>
        </p:nvPicPr>
        <p:blipFill>
          <a:blip r:embed="rId2" cstate="print"/>
          <a:srcRect l="12293" r="18049" b="9066"/>
          <a:stretch>
            <a:fillRect/>
          </a:stretch>
        </p:blipFill>
        <p:spPr bwMode="auto">
          <a:xfrm>
            <a:off x="395536" y="260648"/>
            <a:ext cx="1629352" cy="2304256"/>
          </a:xfrm>
          <a:prstGeom prst="rect">
            <a:avLst/>
          </a:prstGeom>
          <a:noFill/>
        </p:spPr>
      </p:pic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179512" y="2780928"/>
            <a:ext cx="1763688" cy="187220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Логика </a:t>
            </a:r>
            <a:r>
              <a:rPr lang="ru-RU" sz="1800" b="1" dirty="0" smtClean="0">
                <a:solidFill>
                  <a:srgbClr val="FF0000"/>
                </a:solidFill>
              </a:rPr>
              <a:t>построения плана работы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профильного отряда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Картинки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 b="72247"/>
          <a:stretch>
            <a:fillRect/>
          </a:stretch>
        </p:blipFill>
        <p:spPr bwMode="auto">
          <a:xfrm>
            <a:off x="6228184" y="260648"/>
            <a:ext cx="1905000" cy="14401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71800" y="2606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ЭФФЕКТ ПРОЕКТА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91683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самореализация в определённом виде </a:t>
            </a:r>
            <a:r>
              <a:rPr lang="ru-RU" dirty="0" smtClean="0"/>
              <a:t>деятельности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836712"/>
            <a:ext cx="13681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Для наставника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1268760"/>
            <a:ext cx="1800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Для наставляемого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99992" y="1700808"/>
            <a:ext cx="201622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Для коллектива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76256" y="2060848"/>
            <a:ext cx="15841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Для педагога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83768" y="213285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повышение образовательной мотивации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499992" y="2348880"/>
            <a:ext cx="19442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стабильность коллектива мастерской;</a:t>
            </a:r>
            <a:br>
              <a:rPr lang="ru-RU" dirty="0" smtClean="0"/>
            </a:br>
            <a:r>
              <a:rPr lang="ru-RU" dirty="0" smtClean="0"/>
              <a:t>- количественный и качественный рост успешно реализованных творческих проектов;</a:t>
            </a:r>
            <a:br>
              <a:rPr lang="ru-RU" dirty="0" smtClean="0"/>
            </a:br>
            <a:r>
              <a:rPr lang="ru-RU" dirty="0" smtClean="0"/>
              <a:t>-преемственность наставнического </a:t>
            </a:r>
            <a:r>
              <a:rPr lang="ru-RU" dirty="0" smtClean="0"/>
              <a:t>движения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660232" y="2780928"/>
            <a:ext cx="19442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уверенность </a:t>
            </a:r>
            <a:r>
              <a:rPr lang="ru-RU" dirty="0" smtClean="0"/>
              <a:t>в правильности используемых </a:t>
            </a:r>
            <a:r>
              <a:rPr lang="ru-RU" dirty="0" smtClean="0"/>
              <a:t>технологий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smtClean="0"/>
              <a:t>личностный рост</a:t>
            </a:r>
          </a:p>
          <a:p>
            <a:pPr>
              <a:buFontTx/>
              <a:buChar char="-"/>
            </a:pPr>
            <a:r>
              <a:rPr lang="ru-RU" dirty="0" smtClean="0"/>
              <a:t> перспектива </a:t>
            </a:r>
            <a:r>
              <a:rPr lang="ru-RU" dirty="0" smtClean="0"/>
              <a:t>дальнейшей деятельности.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0" y="3284984"/>
            <a:ext cx="4032448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Личностный </a:t>
            </a:r>
            <a:r>
              <a:rPr lang="ru-RU" dirty="0" smtClean="0"/>
              <a:t>рост подростков  улучшает жизненные перспективы и помогает в будущем приспособиться к разным видам деятельности</a:t>
            </a:r>
            <a:br>
              <a:rPr lang="ru-RU" dirty="0" smtClean="0"/>
            </a:br>
            <a:r>
              <a:rPr lang="ru-RU" dirty="0" smtClean="0"/>
              <a:t>- разнообразие видов социального общения</a:t>
            </a:r>
            <a:endParaRPr lang="ru-RU" dirty="0"/>
          </a:p>
        </p:txBody>
      </p:sp>
      <p:pic>
        <p:nvPicPr>
          <p:cNvPr id="20" name="Picture 8" descr="ᐈ Человечек для презентации фото, рисунки 3d человечки | скачать на 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913784"/>
            <a:ext cx="1944216" cy="1944216"/>
          </a:xfrm>
          <a:prstGeom prst="rect">
            <a:avLst/>
          </a:prstGeom>
          <a:noFill/>
        </p:spPr>
      </p:pic>
      <p:cxnSp>
        <p:nvCxnSpPr>
          <p:cNvPr id="22" name="Прямая со стрелкой 21"/>
          <p:cNvCxnSpPr/>
          <p:nvPr/>
        </p:nvCxnSpPr>
        <p:spPr>
          <a:xfrm>
            <a:off x="1115616" y="148478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203848" y="198884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64088" y="213285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452320" y="256490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39"/>
          <p:cNvGrpSpPr/>
          <p:nvPr/>
        </p:nvGrpSpPr>
        <p:grpSpPr>
          <a:xfrm flipH="1">
            <a:off x="6732240" y="5661248"/>
            <a:ext cx="1805513" cy="690617"/>
            <a:chOff x="2348685" y="3284984"/>
            <a:chExt cx="3447451" cy="884571"/>
          </a:xfrm>
        </p:grpSpPr>
        <p:sp>
          <p:nvSpPr>
            <p:cNvPr id="23" name="Равнобедренный треугольник 22"/>
            <p:cNvSpPr/>
            <p:nvPr/>
          </p:nvSpPr>
          <p:spPr>
            <a:xfrm>
              <a:off x="2411760" y="3284984"/>
              <a:ext cx="504056" cy="432048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рямоугольный треугольник 24"/>
            <p:cNvSpPr/>
            <p:nvPr/>
          </p:nvSpPr>
          <p:spPr>
            <a:xfrm>
              <a:off x="4716016" y="3789040"/>
              <a:ext cx="1080120" cy="216024"/>
            </a:xfrm>
            <a:prstGeom prst="rtTriangle">
              <a:avLst/>
            </a:prstGeom>
            <a:solidFill>
              <a:srgbClr val="2211FB"/>
            </a:solidFill>
            <a:ln>
              <a:solidFill>
                <a:srgbClr val="2211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03848" y="3356992"/>
              <a:ext cx="504056" cy="36004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8C36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 rot="1280591">
              <a:off x="4427984" y="3429000"/>
              <a:ext cx="504056" cy="3600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rot="19704453">
              <a:off x="2348685" y="3560088"/>
              <a:ext cx="1152128" cy="360040"/>
            </a:xfrm>
            <a:prstGeom prst="triangl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Трапеция 30"/>
            <p:cNvSpPr/>
            <p:nvPr/>
          </p:nvSpPr>
          <p:spPr>
            <a:xfrm rot="19935565">
              <a:off x="3419449" y="3737507"/>
              <a:ext cx="504056" cy="432048"/>
            </a:xfrm>
            <a:prstGeom prst="trapezoid">
              <a:avLst/>
            </a:prstGeom>
            <a:solidFill>
              <a:srgbClr val="10B2AE"/>
            </a:solidFill>
            <a:ln>
              <a:solidFill>
                <a:srgbClr val="10B2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Трапеция 31"/>
            <p:cNvSpPr/>
            <p:nvPr/>
          </p:nvSpPr>
          <p:spPr>
            <a:xfrm rot="248352">
              <a:off x="4155075" y="3585447"/>
              <a:ext cx="360040" cy="432048"/>
            </a:xfrm>
            <a:prstGeom prst="trapezoi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 rot="1167779">
              <a:off x="3635896" y="3284984"/>
              <a:ext cx="792088" cy="432048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>
            <a:off x="3059832" y="299695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403648" y="285293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648</Words>
  <Application>Microsoft Office PowerPoint</Application>
  <PresentationFormat>Экран (4:3)</PresentationFormat>
  <Paragraphs>141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Проект наставничества формата  «ученик-ученик»   </vt:lpstr>
      <vt:lpstr> «Человек познает мир, изменяя его,  изменяя его, он изменяет и самого себя» С. Л. Рубинштейн </vt:lpstr>
      <vt:lpstr>Слайд 3</vt:lpstr>
      <vt:lpstr>Слайд 4</vt:lpstr>
      <vt:lpstr>Слайд 5</vt:lpstr>
      <vt:lpstr>Слайд 6</vt:lpstr>
      <vt:lpstr>Логика организации работы  групп  наставник - наставляемый</vt:lpstr>
      <vt:lpstr>Логика построения плана работы профильного отряда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21</cp:revision>
  <dcterms:created xsi:type="dcterms:W3CDTF">2021-03-16T12:14:06Z</dcterms:created>
  <dcterms:modified xsi:type="dcterms:W3CDTF">2021-03-16T23:18:18Z</dcterms:modified>
</cp:coreProperties>
</file>