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8" r:id="rId2"/>
    <p:sldId id="258" r:id="rId3"/>
    <p:sldId id="259" r:id="rId4"/>
    <p:sldId id="288" r:id="rId5"/>
    <p:sldId id="289" r:id="rId6"/>
    <p:sldId id="290" r:id="rId7"/>
    <p:sldId id="291" r:id="rId8"/>
    <p:sldId id="264" r:id="rId9"/>
    <p:sldId id="295" r:id="rId10"/>
    <p:sldId id="294" r:id="rId11"/>
    <p:sldId id="293" r:id="rId12"/>
    <p:sldId id="292" r:id="rId13"/>
    <p:sldId id="269" r:id="rId14"/>
    <p:sldId id="296" r:id="rId15"/>
    <p:sldId id="297" r:id="rId16"/>
    <p:sldId id="299" r:id="rId17"/>
    <p:sldId id="298" r:id="rId18"/>
    <p:sldId id="274" r:id="rId19"/>
    <p:sldId id="300" r:id="rId20"/>
    <p:sldId id="301" r:id="rId21"/>
    <p:sldId id="303" r:id="rId22"/>
    <p:sldId id="302" r:id="rId23"/>
    <p:sldId id="279" r:id="rId24"/>
    <p:sldId id="307" r:id="rId25"/>
    <p:sldId id="306" r:id="rId26"/>
    <p:sldId id="305" r:id="rId27"/>
    <p:sldId id="304" r:id="rId28"/>
    <p:sldId id="28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200"/>
    <a:srgbClr val="003399"/>
    <a:srgbClr val="924900"/>
    <a:srgbClr val="FFD1A3"/>
    <a:srgbClr val="DEA400"/>
    <a:srgbClr val="FAFBF7"/>
    <a:srgbClr val="2A65A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982" autoAdjust="0"/>
    <p:restoredTop sz="75217" autoAdjust="0"/>
  </p:normalViewPr>
  <p:slideViewPr>
    <p:cSldViewPr>
      <p:cViewPr varScale="1">
        <p:scale>
          <a:sx n="76" d="100"/>
          <a:sy n="76" d="100"/>
        </p:scale>
        <p:origin x="-13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63BEF-93B8-46E2-9E17-1E082CCA5161}" type="datetimeFigureOut">
              <a:rPr lang="ru-RU" smtClean="0"/>
              <a:pPr/>
              <a:t>11.02.22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637E2-DC3F-4D12-BC14-6992AC1D160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415503-F96C-444A-9BF1-735A2AC34F68}" type="slidenum">
              <a:rPr lang="ru-RU" smtClean="0"/>
              <a:pPr/>
              <a:t>2</a:t>
            </a:fld>
            <a:endParaRPr lang="ru-RU" dirty="0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3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4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5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6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7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637E2-DC3F-4D12-BC14-6992AC1D160A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637E2-DC3F-4D12-BC14-6992AC1D160A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724266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637E2-DC3F-4D12-BC14-6992AC1D160A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11.02.22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11.02.22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11.02.22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11.02.22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11.02.22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11.02.22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11.02.22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11.02.22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11.02.22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11.02.22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11.02.22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32C04-C30A-4CC7-ACC3-8D07A76C134E}" type="datetimeFigureOut">
              <a:rPr lang="ru-RU" smtClean="0"/>
              <a:pPr/>
              <a:t>11.02.22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E5691-7073-43DA-AF96-D340738EE2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18" Type="http://schemas.openxmlformats.org/officeDocument/2006/relationships/slide" Target="slide18.xml"/><Relationship Id="rId26" Type="http://schemas.openxmlformats.org/officeDocument/2006/relationships/slide" Target="slide26.xml"/><Relationship Id="rId3" Type="http://schemas.openxmlformats.org/officeDocument/2006/relationships/slide" Target="slide3.xml"/><Relationship Id="rId21" Type="http://schemas.openxmlformats.org/officeDocument/2006/relationships/slide" Target="slide21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5" Type="http://schemas.openxmlformats.org/officeDocument/2006/relationships/slide" Target="slide25.xml"/><Relationship Id="rId2" Type="http://schemas.openxmlformats.org/officeDocument/2006/relationships/notesSlide" Target="../notesSlides/notesSlide1.xml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29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24" Type="http://schemas.openxmlformats.org/officeDocument/2006/relationships/slide" Target="slide24.xml"/><Relationship Id="rId5" Type="http://schemas.openxmlformats.org/officeDocument/2006/relationships/slide" Target="slide5.xml"/><Relationship Id="rId15" Type="http://schemas.openxmlformats.org/officeDocument/2006/relationships/slide" Target="slide15.xml"/><Relationship Id="rId23" Type="http://schemas.openxmlformats.org/officeDocument/2006/relationships/slide" Target="slide23.xml"/><Relationship Id="rId28" Type="http://schemas.openxmlformats.org/officeDocument/2006/relationships/image" Target="../media/image2.png"/><Relationship Id="rId10" Type="http://schemas.openxmlformats.org/officeDocument/2006/relationships/slide" Target="slide10.xml"/><Relationship Id="rId19" Type="http://schemas.openxmlformats.org/officeDocument/2006/relationships/slide" Target="slide19.xml"/><Relationship Id="rId4" Type="http://schemas.openxmlformats.org/officeDocument/2006/relationships/slide" Target="slide4.xml"/><Relationship Id="rId9" Type="http://schemas.openxmlformats.org/officeDocument/2006/relationships/slide" Target="slide9.xml"/><Relationship Id="rId14" Type="http://schemas.openxmlformats.org/officeDocument/2006/relationships/slide" Target="slide14.xml"/><Relationship Id="rId22" Type="http://schemas.openxmlformats.org/officeDocument/2006/relationships/slide" Target="slide22.xml"/><Relationship Id="rId27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reisfree.com/content1/pic/zip/201122421113324977801.jpg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design-web.com.ua/wp-content/uploads/2012/11/owl.jpg" TargetMode="External"/><Relationship Id="rId4" Type="http://schemas.openxmlformats.org/officeDocument/2006/relationships/hyperlink" Target="http://gatet.files.wordpress.com/2010/06/me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 l="1532" t="3061" r="1936" b="204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102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40000"/>
                <a:lumOff val="60000"/>
              </a:schemeClr>
            </a:gs>
            <a:gs pos="50000">
              <a:schemeClr val="bg1"/>
            </a:gs>
            <a:gs pos="100000">
              <a:schemeClr val="tx2">
                <a:lumMod val="40000"/>
                <a:lumOff val="60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</a:t>
            </a:r>
            <a:endParaRPr lang="ru-RU" sz="44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 descr="Рисунок31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356495" y="2906603"/>
            <a:ext cx="1512168" cy="2337309"/>
          </a:xfrm>
          <a:prstGeom prst="rect">
            <a:avLst/>
          </a:prstGeom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57158" y="3143248"/>
            <a:ext cx="84969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b="1" dirty="0" smtClean="0">
                <a:solidFill>
                  <a:srgbClr val="003399"/>
                </a:solidFill>
                <a:latin typeface="Georgia" pitchFamily="18" charset="0"/>
              </a:rPr>
              <a:t>Волк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>
                <a:latin typeface="Georgia" pitchFamily="18" charset="0"/>
              </a:rPr>
              <a:t>Какое животное называют «санитаром» леса?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3800" y="3096693"/>
            <a:ext cx="3711722" cy="3169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357290" y="285728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В мире животных</a:t>
            </a:r>
            <a:endParaRPr lang="ru-RU" sz="4400" b="1" spc="50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40000"/>
                <a:lumOff val="60000"/>
              </a:schemeClr>
            </a:gs>
            <a:gs pos="50000">
              <a:schemeClr val="bg1"/>
            </a:gs>
            <a:gs pos="100000">
              <a:schemeClr val="tx2">
                <a:lumMod val="40000"/>
                <a:lumOff val="60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40</a:t>
            </a:r>
            <a:endParaRPr lang="ru-RU" sz="44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 descr="Рисунок31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308304" y="3140968"/>
            <a:ext cx="1512168" cy="2337309"/>
          </a:xfrm>
          <a:prstGeom prst="rect">
            <a:avLst/>
          </a:prstGeom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95536" y="3645025"/>
            <a:ext cx="70567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b="1" dirty="0" smtClean="0">
                <a:solidFill>
                  <a:srgbClr val="003399"/>
                </a:solidFill>
                <a:latin typeface="Georgia" pitchFamily="18" charset="0"/>
              </a:rPr>
              <a:t>Жираф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>
                <a:latin typeface="Georgia" pitchFamily="18" charset="0"/>
              </a:rPr>
              <a:t>Это животное имеет очень развитую верхнюю губу, огромное сердце и язык черного цвета длиной 45 сантиметров, питается листьями и ветками.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3444682"/>
            <a:ext cx="2629483" cy="306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357290" y="285728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В мире животных</a:t>
            </a:r>
            <a:endParaRPr lang="ru-RU" sz="4400" b="1" spc="50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40000"/>
                <a:lumOff val="60000"/>
              </a:schemeClr>
            </a:gs>
            <a:gs pos="50000">
              <a:schemeClr val="bg1"/>
            </a:gs>
            <a:gs pos="100000">
              <a:schemeClr val="tx2">
                <a:lumMod val="40000"/>
                <a:lumOff val="60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</a:t>
            </a:r>
            <a:endParaRPr lang="ru-RU" sz="44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 descr="Рисунок31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911690" y="4029858"/>
            <a:ext cx="1512168" cy="2337309"/>
          </a:xfrm>
          <a:prstGeom prst="rect">
            <a:avLst/>
          </a:prstGeom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179512" y="4298723"/>
            <a:ext cx="932209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b="1" dirty="0" smtClean="0">
                <a:solidFill>
                  <a:srgbClr val="003399"/>
                </a:solidFill>
                <a:latin typeface="Georgia" pitchFamily="18" charset="0"/>
              </a:rPr>
              <a:t>Барсук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1785926"/>
            <a:ext cx="82868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Белая полоса на мордочке, короткие лапки и на пальцах длинные когти.  Питается  грызунами, лягушками, ящерицами, птицами и их яйцами, насекомыми и их личинками, моллюсками, дождевыми червями, грибами, ягодами, орехами и травой. Зимой впадает в спячку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828" y="4463582"/>
            <a:ext cx="3191448" cy="1900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357290" y="285728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В мире животных</a:t>
            </a:r>
            <a:endParaRPr lang="ru-RU" sz="4400" b="1" spc="50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50000">
              <a:schemeClr val="bg1"/>
            </a:gs>
            <a:gs pos="100000">
              <a:schemeClr val="accent3">
                <a:lumMod val="40000"/>
                <a:lumOff val="6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404664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Мир растений</a:t>
            </a:r>
            <a:endParaRPr lang="ru-RU" sz="44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28596" y="4357694"/>
            <a:ext cx="84969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b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Дуб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 smtClean="0"/>
              <a:t>  Это светолюбивое  дерево считается королем леса. Живёт 400 -500 лет, а иногда и до двух тысяч .  Ствол  мощный, крона раскидистая. Листья распускаются поздно весной, долго удерживаются на ветвях осенью.</a:t>
            </a:r>
            <a:endParaRPr lang="ru-RU" sz="2800" dirty="0"/>
          </a:p>
        </p:txBody>
      </p:sp>
      <p:pic>
        <p:nvPicPr>
          <p:cNvPr id="24" name="Рисунок 23" descr="32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516216" y="3611971"/>
            <a:ext cx="1512168" cy="23373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4" y="3717032"/>
            <a:ext cx="3646037" cy="2672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50000">
              <a:schemeClr val="bg1"/>
            </a:gs>
            <a:gs pos="100000">
              <a:schemeClr val="accent3">
                <a:lumMod val="40000"/>
                <a:lumOff val="6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323528" y="4306456"/>
            <a:ext cx="86734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b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Ландыш 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 smtClean="0"/>
              <a:t> У этого растения два больших остроконечных листа, а между нами на тоненькой ножке маленькие беленькие колокольчики.  У него тонкий приятный запах. Это растение используют для лечения сердечных заболеваний и заболеваний нервной системы.</a:t>
            </a:r>
            <a:endParaRPr lang="ru-RU" sz="2800" dirty="0"/>
          </a:p>
        </p:txBody>
      </p:sp>
      <p:pic>
        <p:nvPicPr>
          <p:cNvPr id="24" name="Рисунок 23" descr="32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430632" y="3715606"/>
            <a:ext cx="1512168" cy="23373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3635" y="4181432"/>
            <a:ext cx="2786113" cy="2103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331640" y="404664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Мир растений</a:t>
            </a:r>
            <a:endParaRPr lang="ru-RU" sz="44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50000">
              <a:schemeClr val="bg1"/>
            </a:gs>
            <a:gs pos="100000">
              <a:schemeClr val="accent3">
                <a:lumMod val="40000"/>
                <a:lumOff val="6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28596" y="4643446"/>
            <a:ext cx="84969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b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Лопух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 smtClean="0"/>
              <a:t>Это растение наши предки называли – «медведь-трава» за огромные листья.  Растёт ближе к жилью человека. Его корни  можно есть сырыми, печеными, жареными, они могут  заменить морковь, картофель. Растение  заживляет раны, применяют при выпадении волос, ревматизме.</a:t>
            </a:r>
          </a:p>
        </p:txBody>
      </p:sp>
      <p:pic>
        <p:nvPicPr>
          <p:cNvPr id="24" name="Рисунок 23" descr="32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804248" y="3789040"/>
            <a:ext cx="1512168" cy="23373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4357640"/>
            <a:ext cx="3312368" cy="216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331640" y="404664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Мир растений</a:t>
            </a:r>
            <a:endParaRPr lang="ru-RU" sz="44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50000">
              <a:schemeClr val="bg1"/>
            </a:gs>
            <a:gs pos="100000">
              <a:schemeClr val="accent3">
                <a:lumMod val="40000"/>
                <a:lumOff val="6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40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428596" y="1628801"/>
            <a:ext cx="8391876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 smtClean="0"/>
              <a:t>Это  и сорняк, и лекарственное растение одновременно. Растет около домов, вдоль лесных тропинок. Имеет свойство «кусаться».  Может прекрасно останавливать кровотечение, насытить  организм  человека витаминами. Из него можно приготовить не только вкусные, но и полезные блюда.</a:t>
            </a:r>
          </a:p>
          <a:p>
            <a:endParaRPr lang="ru-RU" sz="2400" dirty="0" smtClean="0"/>
          </a:p>
          <a:p>
            <a:endParaRPr lang="ru-RU" sz="2400" dirty="0" smtClean="0"/>
          </a:p>
          <a:p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24" name="Рисунок 23" descr="32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688242" y="3405192"/>
            <a:ext cx="1869358" cy="288940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2204864"/>
            <a:ext cx="5211759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dirty="0" smtClean="0">
              <a:solidFill>
                <a:schemeClr val="accent3">
                  <a:lumMod val="75000"/>
                </a:schemeClr>
              </a:solidFill>
              <a:latin typeface="Georgia" pitchFamily="18" charset="0"/>
            </a:endParaRPr>
          </a:p>
          <a:p>
            <a:endParaRPr lang="ru-RU" sz="1600" b="1" dirty="0" smtClean="0">
              <a:solidFill>
                <a:schemeClr val="accent3">
                  <a:lumMod val="75000"/>
                </a:schemeClr>
              </a:solidFill>
              <a:latin typeface="Georgia" pitchFamily="18" charset="0"/>
            </a:endParaRPr>
          </a:p>
          <a:p>
            <a:endParaRPr lang="ru-RU" sz="1600" b="1" dirty="0" smtClean="0">
              <a:solidFill>
                <a:schemeClr val="accent3">
                  <a:lumMod val="75000"/>
                </a:schemeClr>
              </a:solidFill>
              <a:latin typeface="Georgia" pitchFamily="18" charset="0"/>
            </a:endParaRPr>
          </a:p>
          <a:p>
            <a:endParaRPr lang="ru-RU" sz="1600" b="1" dirty="0" smtClean="0">
              <a:solidFill>
                <a:schemeClr val="accent3">
                  <a:lumMod val="75000"/>
                </a:schemeClr>
              </a:solidFill>
              <a:latin typeface="Georgia" pitchFamily="18" charset="0"/>
            </a:endParaRPr>
          </a:p>
          <a:p>
            <a:endParaRPr lang="ru-RU" sz="1600" b="1" dirty="0" smtClean="0">
              <a:solidFill>
                <a:schemeClr val="accent3">
                  <a:lumMod val="75000"/>
                </a:schemeClr>
              </a:solidFill>
              <a:latin typeface="Georgia" pitchFamily="18" charset="0"/>
            </a:endParaRPr>
          </a:p>
          <a:p>
            <a:r>
              <a:rPr lang="ru-RU" sz="5400" b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     Крапива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3370" y="4407747"/>
            <a:ext cx="3076777" cy="2154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331640" y="404664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Мир растений</a:t>
            </a:r>
            <a:endParaRPr lang="ru-RU" sz="44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50000">
              <a:schemeClr val="bg1"/>
            </a:gs>
            <a:gs pos="100000">
              <a:schemeClr val="accent3">
                <a:lumMod val="40000"/>
                <a:lumOff val="60000"/>
              </a:schemeClr>
            </a:gs>
          </a:gsLst>
          <a:lin ang="4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79512" y="3444682"/>
            <a:ext cx="860315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b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   Ромашка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 smtClean="0"/>
              <a:t>А если случится тебе простудиться,</a:t>
            </a:r>
          </a:p>
          <a:p>
            <a:r>
              <a:rPr lang="ru-RU" sz="2800" dirty="0" smtClean="0"/>
              <a:t>Появится кашель, поднимется жар,</a:t>
            </a:r>
          </a:p>
          <a:p>
            <a:r>
              <a:rPr lang="ru-RU" sz="2800" dirty="0" smtClean="0"/>
              <a:t>Подвинь к себе кружку, в которой дымится</a:t>
            </a:r>
          </a:p>
          <a:p>
            <a:r>
              <a:rPr lang="ru-RU" sz="2800" dirty="0" smtClean="0"/>
              <a:t>Слегка горьковатый, душистый отвар.</a:t>
            </a:r>
            <a:endParaRPr lang="ru-RU" sz="2800" dirty="0"/>
          </a:p>
        </p:txBody>
      </p:sp>
      <p:pic>
        <p:nvPicPr>
          <p:cNvPr id="24" name="Рисунок 23" descr="32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270495" y="3470905"/>
            <a:ext cx="1512168" cy="23373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23038" y="4425625"/>
            <a:ext cx="3556411" cy="2179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331640" y="404664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Мир растений</a:t>
            </a:r>
            <a:endParaRPr lang="ru-RU" sz="44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12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94330" y="5949280"/>
            <a:ext cx="770053" cy="6682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31640" y="404665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Красная книга</a:t>
            </a:r>
            <a:endParaRPr lang="ru-RU" sz="4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ru-RU" sz="44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3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097486" y="3444682"/>
            <a:ext cx="1512168" cy="2337310"/>
          </a:xfrm>
          <a:prstGeom prst="rect">
            <a:avLst/>
          </a:prstGeom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428596" y="2786058"/>
            <a:ext cx="8496944" cy="16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endParaRPr lang="ru-RU" sz="3600" b="1" dirty="0" smtClean="0">
              <a:solidFill>
                <a:srgbClr val="FF0000"/>
              </a:solidFill>
            </a:endParaRPr>
          </a:p>
          <a:p>
            <a:pPr>
              <a:spcBef>
                <a:spcPct val="20000"/>
              </a:spcBef>
            </a:pPr>
            <a:r>
              <a:rPr lang="ru-RU" sz="5400" b="1" dirty="0" smtClean="0">
                <a:solidFill>
                  <a:srgbClr val="FF0000"/>
                </a:solidFill>
              </a:rPr>
              <a:t>Мандаринка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/>
              <a:t>Издалека она похожа на разукрашенный поплавок. У селезня жёлтые щёки, разноцветный хохолок, коричневая грудь, белое брюхо. Название этой птицы похоже на название вкусного цитрусового плода.</a:t>
            </a:r>
            <a:endParaRPr lang="ru-RU" sz="2800" dirty="0" smtClean="0"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3378" y="4601940"/>
            <a:ext cx="2839333" cy="2120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12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94330" y="5949280"/>
            <a:ext cx="770053" cy="6682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</a:t>
            </a:r>
            <a:endParaRPr lang="ru-RU" sz="44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3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164288" y="2894746"/>
            <a:ext cx="1512168" cy="2337310"/>
          </a:xfrm>
          <a:prstGeom prst="rect">
            <a:avLst/>
          </a:prstGeom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23528" y="3140968"/>
            <a:ext cx="853057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b="1" dirty="0" smtClean="0">
                <a:solidFill>
                  <a:srgbClr val="FF0000"/>
                </a:solidFill>
                <a:latin typeface="Georgia" pitchFamily="18" charset="0"/>
              </a:rPr>
              <a:t>Женьшень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 smtClean="0"/>
              <a:t>Название этого растения в переводе с китайского означает «корень жизни». Большую ценность составляет для медицины.  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4158369"/>
            <a:ext cx="3472309" cy="2362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331640" y="404665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Красная книга</a:t>
            </a:r>
            <a:endParaRPr lang="ru-RU" sz="4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50000">
              <a:schemeClr val="bg1"/>
            </a:gs>
            <a:gs pos="100000">
              <a:schemeClr val="accent3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9" name="AutoShape 4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997969" y="1700734"/>
            <a:ext cx="719138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50000"/>
                </a:schemeClr>
              </a:gs>
              <a:gs pos="50000">
                <a:schemeClr val="bg1"/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rgbClr val="924900"/>
                </a:solidFill>
              </a:rPr>
              <a:t>10</a:t>
            </a:r>
          </a:p>
        </p:txBody>
      </p:sp>
      <p:sp>
        <p:nvSpPr>
          <p:cNvPr id="3121" name="AutoShape 49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933007" y="1700734"/>
            <a:ext cx="719137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50000"/>
                </a:schemeClr>
              </a:gs>
              <a:gs pos="50000">
                <a:schemeClr val="bg1"/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rgbClr val="924900"/>
                </a:solidFill>
              </a:rPr>
              <a:t>20</a:t>
            </a:r>
          </a:p>
        </p:txBody>
      </p:sp>
      <p:sp>
        <p:nvSpPr>
          <p:cNvPr id="3122" name="AutoShape 50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869632" y="1700734"/>
            <a:ext cx="719137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50000"/>
                </a:schemeClr>
              </a:gs>
              <a:gs pos="50000">
                <a:schemeClr val="bg1"/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rgbClr val="924900"/>
                </a:solidFill>
              </a:rPr>
              <a:t>30</a:t>
            </a:r>
          </a:p>
        </p:txBody>
      </p:sp>
      <p:sp>
        <p:nvSpPr>
          <p:cNvPr id="3123" name="AutoShape 51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806257" y="1700734"/>
            <a:ext cx="719137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50000"/>
                </a:schemeClr>
              </a:gs>
              <a:gs pos="50000">
                <a:schemeClr val="bg1"/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rgbClr val="924900"/>
                </a:solidFill>
              </a:rPr>
              <a:t>40</a:t>
            </a:r>
          </a:p>
        </p:txBody>
      </p:sp>
      <p:sp>
        <p:nvSpPr>
          <p:cNvPr id="3124" name="AutoShape 52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741294" y="1700734"/>
            <a:ext cx="719138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50000"/>
                </a:schemeClr>
              </a:gs>
              <a:gs pos="50000">
                <a:schemeClr val="bg1"/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rgbClr val="924900"/>
                </a:solidFill>
              </a:rPr>
              <a:t>50</a:t>
            </a:r>
          </a:p>
        </p:txBody>
      </p:sp>
      <p:sp>
        <p:nvSpPr>
          <p:cNvPr id="3125" name="AutoShape 53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3997969" y="2564830"/>
            <a:ext cx="719138" cy="719138"/>
          </a:xfrm>
          <a:prstGeom prst="bevel">
            <a:avLst>
              <a:gd name="adj" fmla="val 772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79674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rgbClr val="2A65AC"/>
                </a:solidFill>
              </a:rPr>
              <a:t>10</a:t>
            </a:r>
          </a:p>
        </p:txBody>
      </p:sp>
      <p:sp>
        <p:nvSpPr>
          <p:cNvPr id="3126" name="AutoShape 54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4933007" y="2564830"/>
            <a:ext cx="719137" cy="719138"/>
          </a:xfrm>
          <a:prstGeom prst="bevel">
            <a:avLst>
              <a:gd name="adj" fmla="val 772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79674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rgbClr val="2A65AC"/>
                </a:solidFill>
              </a:rPr>
              <a:t>20</a:t>
            </a:r>
          </a:p>
        </p:txBody>
      </p:sp>
      <p:sp>
        <p:nvSpPr>
          <p:cNvPr id="3127" name="AutoShape 55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5869632" y="2564830"/>
            <a:ext cx="719137" cy="719138"/>
          </a:xfrm>
          <a:prstGeom prst="bevel">
            <a:avLst>
              <a:gd name="adj" fmla="val 772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79674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rgbClr val="2A65AC"/>
                </a:solidFill>
              </a:rPr>
              <a:t>30</a:t>
            </a:r>
          </a:p>
        </p:txBody>
      </p:sp>
      <p:sp>
        <p:nvSpPr>
          <p:cNvPr id="3128" name="AutoShape 5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6806257" y="2564830"/>
            <a:ext cx="719137" cy="719138"/>
          </a:xfrm>
          <a:prstGeom prst="bevel">
            <a:avLst>
              <a:gd name="adj" fmla="val 772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79674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rgbClr val="2A65AC"/>
                </a:solidFill>
              </a:rPr>
              <a:t>40</a:t>
            </a:r>
          </a:p>
        </p:txBody>
      </p:sp>
      <p:sp>
        <p:nvSpPr>
          <p:cNvPr id="3129" name="AutoShape 57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7741294" y="2564830"/>
            <a:ext cx="719138" cy="719138"/>
          </a:xfrm>
          <a:prstGeom prst="bevel">
            <a:avLst>
              <a:gd name="adj" fmla="val 772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79674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rgbClr val="2A65AC"/>
                </a:solidFill>
              </a:rPr>
              <a:t>50</a:t>
            </a:r>
          </a:p>
        </p:txBody>
      </p:sp>
      <p:sp>
        <p:nvSpPr>
          <p:cNvPr id="3130" name="AutoShape 58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3997969" y="3428926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75000"/>
                </a:schemeClr>
              </a:gs>
              <a:gs pos="50000">
                <a:schemeClr val="bg1"/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696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10</a:t>
            </a:r>
          </a:p>
        </p:txBody>
      </p:sp>
      <p:sp>
        <p:nvSpPr>
          <p:cNvPr id="3131" name="AutoShape 59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4933007" y="3428926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75000"/>
                </a:schemeClr>
              </a:gs>
              <a:gs pos="50000">
                <a:schemeClr val="bg1"/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696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20</a:t>
            </a:r>
          </a:p>
        </p:txBody>
      </p:sp>
      <p:sp>
        <p:nvSpPr>
          <p:cNvPr id="3132" name="AutoShape 60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5869632" y="3428926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75000"/>
                </a:schemeClr>
              </a:gs>
              <a:gs pos="50000">
                <a:schemeClr val="bg1"/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696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30</a:t>
            </a:r>
          </a:p>
        </p:txBody>
      </p:sp>
      <p:sp>
        <p:nvSpPr>
          <p:cNvPr id="3133" name="AutoShape 6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6806257" y="3428926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75000"/>
                </a:schemeClr>
              </a:gs>
              <a:gs pos="50000">
                <a:schemeClr val="bg1"/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696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40</a:t>
            </a:r>
          </a:p>
        </p:txBody>
      </p:sp>
      <p:sp>
        <p:nvSpPr>
          <p:cNvPr id="3134" name="AutoShape 62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7741294" y="3428926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75000"/>
                </a:schemeClr>
              </a:gs>
              <a:gs pos="50000">
                <a:schemeClr val="bg1"/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696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chemeClr val="accent3">
                    <a:lumMod val="75000"/>
                  </a:schemeClr>
                </a:solidFill>
              </a:rPr>
              <a:t>50</a:t>
            </a:r>
          </a:p>
        </p:txBody>
      </p:sp>
      <p:sp>
        <p:nvSpPr>
          <p:cNvPr id="3135" name="AutoShape 63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3997969" y="4293022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5D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136" name="AutoShape 64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4933007" y="4293022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5D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137" name="AutoShape 65">
            <a:hlinkClick r:id="rId20" action="ppaction://hlinksldjump"/>
          </p:cNvPr>
          <p:cNvSpPr>
            <a:spLocks noChangeArrowheads="1"/>
          </p:cNvSpPr>
          <p:nvPr/>
        </p:nvSpPr>
        <p:spPr bwMode="auto">
          <a:xfrm>
            <a:off x="5869632" y="4293022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5D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138" name="AutoShape 6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6877694" y="4293022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5D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3139" name="AutoShape 67">
            <a:hlinkClick r:id="rId22" action="ppaction://hlinksldjump"/>
          </p:cNvPr>
          <p:cNvSpPr>
            <a:spLocks noChangeArrowheads="1"/>
          </p:cNvSpPr>
          <p:nvPr/>
        </p:nvSpPr>
        <p:spPr bwMode="auto">
          <a:xfrm>
            <a:off x="7741294" y="4293022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5D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3140" name="AutoShape 68">
            <a:hlinkClick r:id="rId23" action="ppaction://hlinksldjump"/>
          </p:cNvPr>
          <p:cNvSpPr>
            <a:spLocks noChangeArrowheads="1"/>
          </p:cNvSpPr>
          <p:nvPr/>
        </p:nvSpPr>
        <p:spPr bwMode="auto">
          <a:xfrm>
            <a:off x="3997969" y="5157118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68E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rgbClr val="004200"/>
                </a:solidFill>
              </a:rPr>
              <a:t>10</a:t>
            </a:r>
          </a:p>
        </p:txBody>
      </p:sp>
      <p:sp>
        <p:nvSpPr>
          <p:cNvPr id="3142" name="AutoShape 70">
            <a:hlinkClick r:id="rId24" action="ppaction://hlinksldjump"/>
          </p:cNvPr>
          <p:cNvSpPr>
            <a:spLocks noChangeArrowheads="1"/>
          </p:cNvSpPr>
          <p:nvPr/>
        </p:nvSpPr>
        <p:spPr bwMode="auto">
          <a:xfrm>
            <a:off x="4933007" y="5157118"/>
            <a:ext cx="719137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68E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rgbClr val="004200"/>
                </a:solidFill>
              </a:rPr>
              <a:t>20</a:t>
            </a:r>
          </a:p>
        </p:txBody>
      </p:sp>
      <p:sp>
        <p:nvSpPr>
          <p:cNvPr id="3143" name="AutoShape 71">
            <a:hlinkClick r:id="rId25" action="ppaction://hlinksldjump"/>
          </p:cNvPr>
          <p:cNvSpPr>
            <a:spLocks noChangeArrowheads="1"/>
          </p:cNvSpPr>
          <p:nvPr/>
        </p:nvSpPr>
        <p:spPr bwMode="auto">
          <a:xfrm>
            <a:off x="5941069" y="5157118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68E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rgbClr val="004200"/>
                </a:solidFill>
              </a:rPr>
              <a:t>30</a:t>
            </a:r>
          </a:p>
        </p:txBody>
      </p:sp>
      <p:sp>
        <p:nvSpPr>
          <p:cNvPr id="3144" name="AutoShape 72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6877694" y="5157118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68E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rgbClr val="004200"/>
                </a:solidFill>
              </a:rPr>
              <a:t>40</a:t>
            </a:r>
          </a:p>
        </p:txBody>
      </p:sp>
      <p:sp>
        <p:nvSpPr>
          <p:cNvPr id="3145" name="AutoShape 73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7741294" y="5157118"/>
            <a:ext cx="719138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68E99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3200" b="1" dirty="0">
                <a:solidFill>
                  <a:srgbClr val="004200"/>
                </a:solidFill>
              </a:rPr>
              <a:t>50</a:t>
            </a:r>
          </a:p>
        </p:txBody>
      </p:sp>
      <p:sp>
        <p:nvSpPr>
          <p:cNvPr id="2" name="AutoShape 47"/>
          <p:cNvSpPr>
            <a:spLocks noChangeArrowheads="1"/>
          </p:cNvSpPr>
          <p:nvPr/>
        </p:nvSpPr>
        <p:spPr bwMode="auto">
          <a:xfrm>
            <a:off x="428596" y="1643050"/>
            <a:ext cx="2879551" cy="719138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6">
                  <a:lumMod val="50000"/>
                </a:schemeClr>
              </a:gs>
              <a:gs pos="50000">
                <a:schemeClr val="bg1"/>
              </a:gs>
              <a:gs pos="100000">
                <a:schemeClr val="accent6">
                  <a:lumMod val="5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2800" b="1" dirty="0" smtClean="0">
                <a:solidFill>
                  <a:srgbClr val="924900"/>
                </a:solidFill>
              </a:rPr>
              <a:t>Пернатые друзья</a:t>
            </a:r>
            <a:endParaRPr lang="ru-RU" sz="2800" b="1" cap="all" dirty="0">
              <a:solidFill>
                <a:srgbClr val="924900"/>
              </a:solidFill>
              <a:latin typeface="Georgia" pitchFamily="18" charset="0"/>
            </a:endParaRPr>
          </a:p>
        </p:txBody>
      </p:sp>
      <p:sp>
        <p:nvSpPr>
          <p:cNvPr id="3" name="AutoShape 68"/>
          <p:cNvSpPr>
            <a:spLocks noChangeArrowheads="1"/>
          </p:cNvSpPr>
          <p:nvPr/>
        </p:nvSpPr>
        <p:spPr bwMode="auto">
          <a:xfrm>
            <a:off x="468312" y="5157118"/>
            <a:ext cx="2879551" cy="792162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bg1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68E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2800" b="1" dirty="0" smtClean="0">
                <a:solidFill>
                  <a:srgbClr val="004200"/>
                </a:solidFill>
              </a:rPr>
              <a:t>Экология</a:t>
            </a:r>
            <a:endParaRPr lang="ru-RU" sz="2800" b="1" cap="all" dirty="0">
              <a:solidFill>
                <a:srgbClr val="004200"/>
              </a:solidFill>
              <a:latin typeface="Georgia" pitchFamily="18" charset="0"/>
            </a:endParaRPr>
          </a:p>
        </p:txBody>
      </p:sp>
      <p:sp>
        <p:nvSpPr>
          <p:cNvPr id="4" name="AutoShape 47"/>
          <p:cNvSpPr>
            <a:spLocks noChangeArrowheads="1"/>
          </p:cNvSpPr>
          <p:nvPr/>
        </p:nvSpPr>
        <p:spPr bwMode="auto">
          <a:xfrm>
            <a:off x="468312" y="4293022"/>
            <a:ext cx="2879551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bg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Красная книга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5" name="AutoShape 47"/>
          <p:cNvSpPr>
            <a:spLocks noChangeArrowheads="1"/>
          </p:cNvSpPr>
          <p:nvPr/>
        </p:nvSpPr>
        <p:spPr bwMode="auto">
          <a:xfrm>
            <a:off x="468312" y="2564830"/>
            <a:ext cx="2879551" cy="719138"/>
          </a:xfrm>
          <a:prstGeom prst="bevel">
            <a:avLst>
              <a:gd name="adj" fmla="val 772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bg1"/>
              </a:gs>
              <a:gs pos="100000">
                <a:schemeClr val="tx2">
                  <a:lumMod val="40000"/>
                  <a:lumOff val="6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2800" b="1" dirty="0" smtClean="0">
                <a:solidFill>
                  <a:srgbClr val="2A65AC"/>
                </a:solidFill>
              </a:rPr>
              <a:t> В мире животных</a:t>
            </a:r>
            <a:endParaRPr lang="ru-RU" sz="2800" b="1" cap="all" dirty="0">
              <a:solidFill>
                <a:srgbClr val="2A65AC"/>
              </a:solidFill>
              <a:latin typeface="Georgia" pitchFamily="18" charset="0"/>
            </a:endParaRPr>
          </a:p>
        </p:txBody>
      </p:sp>
      <p:sp>
        <p:nvSpPr>
          <p:cNvPr id="6" name="AutoShape 47"/>
          <p:cNvSpPr>
            <a:spLocks noChangeArrowheads="1"/>
          </p:cNvSpPr>
          <p:nvPr/>
        </p:nvSpPr>
        <p:spPr bwMode="auto">
          <a:xfrm>
            <a:off x="428596" y="3429000"/>
            <a:ext cx="2879551" cy="719137"/>
          </a:xfrm>
          <a:prstGeom prst="bevel">
            <a:avLst>
              <a:gd name="adj" fmla="val 7727"/>
            </a:avLst>
          </a:prstGeom>
          <a:gradFill rotWithShape="1">
            <a:gsLst>
              <a:gs pos="0">
                <a:schemeClr val="accent3">
                  <a:lumMod val="75000"/>
                </a:schemeClr>
              </a:gs>
              <a:gs pos="50000">
                <a:schemeClr val="bg1"/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7199">
                <a:alpha val="50000"/>
              </a:srgbClr>
            </a:prstShdw>
          </a:effectLst>
        </p:spPr>
        <p:txBody>
          <a:bodyPr wrap="none" anchor="ctr"/>
          <a:lstStyle/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Мир растений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8" name="Рисунок 37" descr="Рисунок40.png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28" cstate="screen"/>
          <a:srcRect/>
          <a:stretch>
            <a:fillRect/>
          </a:stretch>
        </p:blipFill>
        <p:spPr>
          <a:xfrm>
            <a:off x="7308304" y="6237312"/>
            <a:ext cx="1152128" cy="300800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714348" y="214290"/>
            <a:ext cx="764383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9050">
                  <a:solidFill>
                    <a:srgbClr val="004200"/>
                  </a:solidFill>
                  <a:prstDash val="solid"/>
                  <a:miter lim="800000"/>
                </a:ln>
                <a:blipFill>
                  <a:blip r:embed="rId29"/>
                  <a:tile tx="0" ty="0" sx="100000" sy="100000" flip="none" algn="tl"/>
                </a:blip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</a:rPr>
              <a:t>Знатоки природы</a:t>
            </a:r>
            <a:endParaRPr lang="ru-RU" sz="6000" b="1" cap="none" spc="0" dirty="0">
              <a:ln w="19050">
                <a:solidFill>
                  <a:srgbClr val="004200"/>
                </a:solidFill>
                <a:prstDash val="solid"/>
                <a:miter lim="800000"/>
              </a:ln>
              <a:blipFill>
                <a:blip r:embed="rId29"/>
                <a:tile tx="0" ty="0" sx="100000" sy="100000" flip="none" algn="tl"/>
              </a:blip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3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" dur="indefinite"/>
                                        <p:tgtEl>
                                          <p:spTgt spid="3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9" dur="indefinite"/>
                                        <p:tgtEl>
                                          <p:spTgt spid="3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5" dur="indefinite"/>
                                        <p:tgtEl>
                                          <p:spTgt spid="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1" dur="indefinite"/>
                                        <p:tgtEl>
                                          <p:spTgt spid="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7" dur="indefinite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3" dur="indefinite"/>
                                        <p:tgtEl>
                                          <p:spTgt spid="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49" dur="indefinite"/>
                                        <p:tgtEl>
                                          <p:spTgt spid="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55" dur="indefinite"/>
                                        <p:tgtEl>
                                          <p:spTgt spid="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1" dur="indefinite"/>
                                        <p:tgtEl>
                                          <p:spTgt spid="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31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67" dur="indefinite"/>
                                        <p:tgtEl>
                                          <p:spTgt spid="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31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3" dur="indefinite"/>
                                        <p:tgtEl>
                                          <p:spTgt spid="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31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9" dur="indefinite"/>
                                        <p:tgtEl>
                                          <p:spTgt spid="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31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85" dur="indefinite"/>
                                        <p:tgtEl>
                                          <p:spTgt spid="3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1" dur="indefinite"/>
                                        <p:tgtEl>
                                          <p:spTgt spid="3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7" dur="indefinite"/>
                                        <p:tgtEl>
                                          <p:spTgt spid="3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3" dur="indefinite"/>
                                        <p:tgtEl>
                                          <p:spTgt spid="3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09" dur="indefinite"/>
                                        <p:tgtEl>
                                          <p:spTgt spid="3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15" dur="indefinite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1" dur="indefinite"/>
                                        <p:tgtEl>
                                          <p:spTgt spid="3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6" dur="indefinite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7" dur="indefinite"/>
                                        <p:tgtEl>
                                          <p:spTgt spid="3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2" dur="indefinite"/>
                                        <p:tgtEl>
                                          <p:spTgt spid="31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3" dur="indefinite"/>
                                        <p:tgtEl>
                                          <p:spTgt spid="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8" dur="indefinite"/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9" dur="indefinite"/>
                                        <p:tgtEl>
                                          <p:spTgt spid="3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31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45" dur="indefinite"/>
                                        <p:tgtEl>
                                          <p:spTgt spid="3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0" dur="indefinite"/>
                                        <p:tgtEl>
                                          <p:spTgt spid="31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51" dur="indefinite"/>
                                        <p:tgtEl>
                                          <p:spTgt spid="3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5"/>
                  </p:tgtEl>
                </p:cond>
              </p:nextCondLst>
            </p:seq>
          </p:childTnLst>
        </p:cTn>
      </p:par>
    </p:tnLst>
    <p:bldLst>
      <p:bldP spid="3119" grpId="0" animBg="1"/>
      <p:bldP spid="3121" grpId="0" animBg="1"/>
      <p:bldP spid="3122" grpId="0" animBg="1"/>
      <p:bldP spid="3123" grpId="0" animBg="1"/>
      <p:bldP spid="3124" grpId="0" animBg="1"/>
      <p:bldP spid="3125" grpId="0" animBg="1"/>
      <p:bldP spid="3126" grpId="0" animBg="1"/>
      <p:bldP spid="3127" grpId="0" animBg="1"/>
      <p:bldP spid="3128" grpId="0" animBg="1"/>
      <p:bldP spid="3129" grpId="0" animBg="1"/>
      <p:bldP spid="3130" grpId="0" animBg="1"/>
      <p:bldP spid="3131" grpId="0" animBg="1"/>
      <p:bldP spid="3132" grpId="0" animBg="1"/>
      <p:bldP spid="3133" grpId="0" animBg="1"/>
      <p:bldP spid="3134" grpId="0" animBg="1"/>
      <p:bldP spid="3135" grpId="0" animBg="1"/>
      <p:bldP spid="3136" grpId="0" animBg="1"/>
      <p:bldP spid="3137" grpId="0" animBg="1"/>
      <p:bldP spid="3138" grpId="0" animBg="1"/>
      <p:bldP spid="3139" grpId="0" animBg="1"/>
      <p:bldP spid="3140" grpId="0" animBg="1"/>
      <p:bldP spid="3142" grpId="0" animBg="1"/>
      <p:bldP spid="3143" grpId="0" animBg="1"/>
      <p:bldP spid="3144" grpId="0" animBg="1"/>
      <p:bldP spid="31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12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4330" y="5949280"/>
            <a:ext cx="770053" cy="6682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</a:t>
            </a:r>
            <a:endParaRPr lang="ru-RU" sz="44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3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403261" y="3069834"/>
            <a:ext cx="1512168" cy="2337310"/>
          </a:xfrm>
          <a:prstGeom prst="rect">
            <a:avLst/>
          </a:prstGeom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57158" y="3214686"/>
            <a:ext cx="84969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b="1" dirty="0" smtClean="0">
                <a:solidFill>
                  <a:srgbClr val="00B050"/>
                </a:solidFill>
              </a:rPr>
              <a:t>     </a:t>
            </a:r>
            <a:r>
              <a:rPr lang="ru-RU" sz="5400" b="1" dirty="0" smtClean="0">
                <a:solidFill>
                  <a:srgbClr val="FF0000"/>
                </a:solidFill>
              </a:rPr>
              <a:t>Лотос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500174"/>
            <a:ext cx="7143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Этот цветок предпочитает водоемы со стоячей водой и реки с небольшим течением. Во время цветения огромные розовые  цветы поднимаются на высоту до двух метров над водой.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4323" y="4174860"/>
            <a:ext cx="3156386" cy="2352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331640" y="404665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Красная книга</a:t>
            </a:r>
            <a:endParaRPr lang="ru-RU" sz="4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12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94330" y="5949280"/>
            <a:ext cx="770053" cy="6682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40</a:t>
            </a:r>
            <a:endParaRPr lang="ru-RU" sz="44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3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60332" y="3107051"/>
            <a:ext cx="1512168" cy="2306124"/>
          </a:xfrm>
          <a:prstGeom prst="rect">
            <a:avLst/>
          </a:prstGeom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23528" y="2582907"/>
            <a:ext cx="8496944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4000" b="1" dirty="0" smtClean="0">
                <a:solidFill>
                  <a:srgbClr val="FF0000"/>
                </a:solidFill>
              </a:rPr>
              <a:t>Национальные парки, </a:t>
            </a:r>
          </a:p>
          <a:p>
            <a:pPr>
              <a:spcBef>
                <a:spcPct val="20000"/>
              </a:spcBef>
            </a:pPr>
            <a:r>
              <a:rPr lang="ru-RU" sz="4000" b="1" dirty="0" smtClean="0">
                <a:solidFill>
                  <a:srgbClr val="FF0000"/>
                </a:solidFill>
              </a:rPr>
              <a:t>заповедники, </a:t>
            </a:r>
          </a:p>
          <a:p>
            <a:pPr>
              <a:spcBef>
                <a:spcPct val="20000"/>
              </a:spcBef>
            </a:pPr>
            <a:r>
              <a:rPr lang="ru-RU" sz="4000" b="1" dirty="0" smtClean="0">
                <a:solidFill>
                  <a:srgbClr val="FF0000"/>
                </a:solidFill>
              </a:rPr>
              <a:t>заказники, </a:t>
            </a:r>
          </a:p>
          <a:p>
            <a:pPr>
              <a:spcBef>
                <a:spcPct val="20000"/>
              </a:spcBef>
            </a:pPr>
            <a:r>
              <a:rPr lang="ru-RU" sz="4000" b="1" dirty="0" smtClean="0">
                <a:solidFill>
                  <a:srgbClr val="FF0000"/>
                </a:solidFill>
              </a:rPr>
              <a:t>памятники </a:t>
            </a:r>
          </a:p>
          <a:p>
            <a:pPr>
              <a:spcBef>
                <a:spcPct val="20000"/>
              </a:spcBef>
            </a:pPr>
            <a:r>
              <a:rPr lang="ru-RU" sz="4000" b="1" dirty="0" smtClean="0">
                <a:solidFill>
                  <a:srgbClr val="FF0000"/>
                </a:solidFill>
              </a:rPr>
              <a:t>природы.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>
                <a:latin typeface="Georgia" pitchFamily="18" charset="0"/>
              </a:rPr>
              <a:t>Места, в которых животные могут чувствовать себя в безопасности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3861048"/>
            <a:ext cx="3852545" cy="2550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331640" y="404665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Красная книга</a:t>
            </a:r>
            <a:endParaRPr lang="ru-RU" sz="4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Рисунок12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94330" y="5949280"/>
            <a:ext cx="770053" cy="66828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rgbClr val="004200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</a:t>
            </a:r>
            <a:endParaRPr lang="ru-RU" sz="4400" b="1" spc="50" dirty="0">
              <a:ln w="11430"/>
              <a:gradFill>
                <a:gsLst>
                  <a:gs pos="25000">
                    <a:srgbClr val="004200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3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283508" y="3299815"/>
            <a:ext cx="1512168" cy="2337310"/>
          </a:xfrm>
          <a:prstGeom prst="rect">
            <a:avLst/>
          </a:prstGeom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23528" y="3429000"/>
            <a:ext cx="84969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b="1" dirty="0" smtClean="0">
                <a:solidFill>
                  <a:srgbClr val="FF0000"/>
                </a:solidFill>
              </a:rPr>
              <a:t>ЭКОЛОГИЯ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/>
              <a:t>Наука о связях между живыми организмами и окружающей средой. </a:t>
            </a:r>
            <a:endParaRPr lang="ru-RU" sz="2800" dirty="0" smtClean="0">
              <a:latin typeface="Georgia" pitchFamily="18" charset="0"/>
            </a:endParaRPr>
          </a:p>
        </p:txBody>
      </p:sp>
      <p:pic>
        <p:nvPicPr>
          <p:cNvPr id="8194" name="Picture 2" descr="https://264168-821584-raikfcquaxqncofqfm.stackpathdns.com/foto/2009/09/ekonasve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1879" y="3955580"/>
            <a:ext cx="3309935" cy="2673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331640" y="404665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Красная книга</a:t>
            </a:r>
            <a:endParaRPr lang="ru-RU" sz="4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4200"/>
            </a:gs>
            <a:gs pos="50000">
              <a:schemeClr val="bg1"/>
            </a:gs>
            <a:gs pos="17000">
              <a:srgbClr val="004200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Рисунок14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685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31640" y="404664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0042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Экология</a:t>
            </a:r>
            <a:endParaRPr lang="ru-RU" sz="4400" b="1" spc="50" dirty="0">
              <a:ln w="11430"/>
              <a:solidFill>
                <a:srgbClr val="0042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ru-RU" sz="4400" b="1" spc="50" dirty="0">
              <a:ln w="11430"/>
              <a:gradFill>
                <a:gsLst>
                  <a:gs pos="25000">
                    <a:schemeClr val="accent6">
                      <a:lumMod val="5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4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660400" y="2790972"/>
            <a:ext cx="1512000" cy="2333508"/>
          </a:xfrm>
          <a:prstGeom prst="rect">
            <a:avLst/>
          </a:prstGeom>
        </p:spPr>
      </p:pic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/>
              <a:t>Почему особенно весной, вначале лета нельзя шуметь в лесу, включать музыку, жечь костры?</a:t>
            </a: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4571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2786058"/>
            <a:ext cx="56721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42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Шум, запах дыма пугают лесных обитателей, заставляют искать укромные места.</a:t>
            </a:r>
            <a:endParaRPr lang="ru-RU" sz="3200" b="1" dirty="0" smtClean="0">
              <a:solidFill>
                <a:srgbClr val="0042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4249226"/>
            <a:ext cx="3245538" cy="2166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4200"/>
            </a:gs>
            <a:gs pos="50000">
              <a:schemeClr val="bg1"/>
            </a:gs>
            <a:gs pos="17000">
              <a:srgbClr val="004200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Рисунок14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685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</a:t>
            </a:r>
            <a:endParaRPr lang="ru-RU" sz="4400" b="1" spc="50" dirty="0">
              <a:ln w="11430"/>
              <a:gradFill>
                <a:gsLst>
                  <a:gs pos="25000">
                    <a:schemeClr val="accent6">
                      <a:lumMod val="5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4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572264" y="3000372"/>
            <a:ext cx="1512000" cy="2333508"/>
          </a:xfrm>
          <a:prstGeom prst="rect">
            <a:avLst/>
          </a:prstGeom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07504" y="2564904"/>
            <a:ext cx="871296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b="1" dirty="0" smtClean="0">
                <a:solidFill>
                  <a:srgbClr val="004200"/>
                </a:solidFill>
                <a:latin typeface="Georgia" pitchFamily="18" charset="0"/>
              </a:rPr>
              <a:t>    Байкал</a:t>
            </a: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>
                <a:latin typeface="Georgia" pitchFamily="18" charset="0"/>
              </a:rPr>
              <a:t>Какое озеро самое глубокое в мире?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3596373"/>
            <a:ext cx="4285444" cy="2856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331640" y="404664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0042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Экология</a:t>
            </a:r>
            <a:endParaRPr lang="ru-RU" sz="4400" b="1" spc="50" dirty="0">
              <a:ln w="11430"/>
              <a:solidFill>
                <a:srgbClr val="0042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4200"/>
            </a:gs>
            <a:gs pos="50000">
              <a:schemeClr val="bg1"/>
            </a:gs>
            <a:gs pos="17000">
              <a:srgbClr val="004200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Рисунок14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685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</a:t>
            </a:r>
            <a:endParaRPr lang="ru-RU" sz="4400" b="1" spc="50" dirty="0">
              <a:ln w="11430"/>
              <a:gradFill>
                <a:gsLst>
                  <a:gs pos="25000">
                    <a:schemeClr val="accent6">
                      <a:lumMod val="5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4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164288" y="2883896"/>
            <a:ext cx="1512000" cy="2333508"/>
          </a:xfrm>
          <a:prstGeom prst="rect">
            <a:avLst/>
          </a:prstGeom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23528" y="3429000"/>
            <a:ext cx="84969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b="1" dirty="0" smtClean="0">
                <a:solidFill>
                  <a:srgbClr val="004200"/>
                </a:solidFill>
                <a:latin typeface="Georgia" pitchFamily="18" charset="0"/>
              </a:rPr>
              <a:t>Волк</a:t>
            </a: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/>
              <a:t>Какое животное  называют «санитаром леса»?. </a:t>
            </a:r>
            <a:endParaRPr lang="ru-RU" sz="2800" dirty="0" smtClean="0"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3243084"/>
            <a:ext cx="3096344" cy="264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331640" y="404664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0042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Экология</a:t>
            </a:r>
            <a:endParaRPr lang="ru-RU" sz="4400" b="1" spc="50" dirty="0">
              <a:ln w="11430"/>
              <a:solidFill>
                <a:srgbClr val="0042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4200"/>
            </a:gs>
            <a:gs pos="50000">
              <a:schemeClr val="bg1"/>
            </a:gs>
            <a:gs pos="17000">
              <a:srgbClr val="004200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Рисунок14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685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40</a:t>
            </a:r>
            <a:endParaRPr lang="ru-RU" sz="4400" b="1" spc="50" dirty="0">
              <a:ln w="11430"/>
              <a:gradFill>
                <a:gsLst>
                  <a:gs pos="25000">
                    <a:schemeClr val="accent6">
                      <a:lumMod val="5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4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041332" y="2551614"/>
            <a:ext cx="1512000" cy="2333508"/>
          </a:xfrm>
          <a:prstGeom prst="rect">
            <a:avLst/>
          </a:prstGeom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0" y="2673718"/>
            <a:ext cx="882047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b="1" dirty="0" smtClean="0">
                <a:solidFill>
                  <a:srgbClr val="004200"/>
                </a:solidFill>
                <a:latin typeface="Georgia" pitchFamily="18" charset="0"/>
              </a:rPr>
              <a:t> Заповедник</a:t>
            </a: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/>
              <a:t>Это участки земли, где вся природа находится под строгой охраной</a:t>
            </a:r>
            <a:endParaRPr lang="ru-RU" sz="2800" dirty="0" smtClean="0"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589" y="3812751"/>
            <a:ext cx="3389670" cy="2542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331640" y="404664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0042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Экология</a:t>
            </a:r>
            <a:endParaRPr lang="ru-RU" sz="4400" b="1" spc="50" dirty="0">
              <a:ln w="11430"/>
              <a:solidFill>
                <a:srgbClr val="0042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4200"/>
            </a:gs>
            <a:gs pos="50000">
              <a:schemeClr val="bg1"/>
            </a:gs>
            <a:gs pos="17000">
              <a:srgbClr val="004200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Рисунок14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685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</a:t>
            </a:r>
            <a:endParaRPr lang="ru-RU" sz="4400" b="1" spc="50" dirty="0">
              <a:ln w="11430"/>
              <a:gradFill>
                <a:gsLst>
                  <a:gs pos="25000">
                    <a:schemeClr val="accent6">
                      <a:lumMod val="50000"/>
                    </a:schemeClr>
                  </a:gs>
                  <a:gs pos="100000">
                    <a:schemeClr val="accent6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Рисунок34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430800" y="2969552"/>
            <a:ext cx="1512000" cy="2333508"/>
          </a:xfrm>
          <a:prstGeom prst="rect">
            <a:avLst/>
          </a:prstGeom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79512" y="2420888"/>
            <a:ext cx="8640960" cy="1581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4400" b="1" dirty="0" smtClean="0">
                <a:solidFill>
                  <a:srgbClr val="004200"/>
                </a:solidFill>
                <a:latin typeface="Georgia" pitchFamily="18" charset="0"/>
              </a:rPr>
              <a:t>Документ совести</a:t>
            </a:r>
          </a:p>
          <a:p>
            <a:pPr>
              <a:spcBef>
                <a:spcPct val="20000"/>
              </a:spcBef>
            </a:pPr>
            <a:r>
              <a:rPr lang="ru-RU" sz="4400" b="1" dirty="0">
                <a:solidFill>
                  <a:srgbClr val="004200"/>
                </a:solidFill>
                <a:latin typeface="Georgia" pitchFamily="18" charset="0"/>
              </a:rPr>
              <a:t> </a:t>
            </a:r>
            <a:r>
              <a:rPr lang="ru-RU" sz="4400" b="1" dirty="0" smtClean="0">
                <a:solidFill>
                  <a:srgbClr val="004200"/>
                </a:solidFill>
                <a:latin typeface="Georgia" pitchFamily="18" charset="0"/>
              </a:rPr>
              <a:t>              человека</a:t>
            </a: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>
                <a:latin typeface="Georgia" pitchFamily="18" charset="0"/>
              </a:rPr>
              <a:t>Неофициальное название Красной Книги.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736" y="4002860"/>
            <a:ext cx="3657048" cy="2742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331640" y="404664"/>
            <a:ext cx="648072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0042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Экология</a:t>
            </a:r>
            <a:endParaRPr lang="ru-RU" sz="5400" b="1" spc="50" dirty="0">
              <a:ln w="11430"/>
              <a:solidFill>
                <a:srgbClr val="0042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0" y="33162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29703" name="AutoShape 7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388350" y="6237288"/>
            <a:ext cx="431800" cy="358775"/>
          </a:xfrm>
          <a:prstGeom prst="actionButtonBeginning">
            <a:avLst/>
          </a:prstGeom>
          <a:gradFill rotWithShape="1">
            <a:gsLst>
              <a:gs pos="0">
                <a:schemeClr val="bg1"/>
              </a:gs>
              <a:gs pos="100000">
                <a:srgbClr val="FFE7EC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FFE7EC">
                <a:gamma/>
                <a:shade val="60000"/>
                <a:invGamma/>
                <a:alpha val="50000"/>
              </a:srgbClr>
            </a:prstShdw>
          </a:effectLst>
        </p:spPr>
        <p:txBody>
          <a:bodyPr wrap="none" anchor="ctr"/>
          <a:lstStyle/>
          <a:p>
            <a:endParaRPr lang="ru-RU" dirty="0"/>
          </a:p>
        </p:txBody>
      </p:sp>
      <p:pic>
        <p:nvPicPr>
          <p:cNvPr id="12" name="Рисунок 11" descr="Рисунок41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763688" y="404664"/>
            <a:ext cx="6480720" cy="648072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51520" y="1484784"/>
            <a:ext cx="8640960" cy="100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1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http://www.hereisfree.com/content1//pic/zip/201122421113324977801.jpg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идея кнопки «домик»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http://gatet.files.wordpress.com/2010/06/me.jpg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знак вопроса с человечком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5"/>
              </a:rPr>
              <a:t>http://www.design-web.com.ua/wp-content/uploads/2012/11/owl.jpg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мудрая сова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1A3"/>
            </a:gs>
            <a:gs pos="50000">
              <a:schemeClr val="bg1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9" y="3387494"/>
            <a:ext cx="2501343" cy="2414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23528" y="4139526"/>
            <a:ext cx="324834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b="1" dirty="0" smtClean="0">
                <a:solidFill>
                  <a:srgbClr val="924900"/>
                </a:solidFill>
                <a:latin typeface="Georgia" pitchFamily="18" charset="0"/>
              </a:rPr>
              <a:t>Дятел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428596" y="1571612"/>
            <a:ext cx="849694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 smtClean="0"/>
              <a:t>Черный жилет,</a:t>
            </a:r>
          </a:p>
          <a:p>
            <a:r>
              <a:rPr lang="ru-RU" sz="2800" dirty="0" smtClean="0"/>
              <a:t>Красный берет,</a:t>
            </a:r>
          </a:p>
          <a:p>
            <a:r>
              <a:rPr lang="ru-RU" sz="2800" dirty="0" smtClean="0"/>
              <a:t>Нос, как топор,</a:t>
            </a:r>
          </a:p>
          <a:p>
            <a:r>
              <a:rPr lang="ru-RU" sz="2800" dirty="0" smtClean="0"/>
              <a:t>Хвост, как упор.</a:t>
            </a:r>
            <a:endParaRPr lang="ru-RU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285852" y="285728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924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Пернатые друзья</a:t>
            </a:r>
            <a:endParaRPr lang="ru-RU" sz="4400" b="1" spc="50" dirty="0">
              <a:ln w="11430"/>
              <a:solidFill>
                <a:srgbClr val="924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tx2">
                        <a:lumMod val="75000"/>
                      </a:schemeClr>
                    </a:gs>
                    <a:gs pos="100000">
                      <a:srgbClr val="2A65AC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ru-RU" sz="4400" b="1" spc="50" dirty="0">
              <a:ln w="11430"/>
              <a:gradFill>
                <a:gsLst>
                  <a:gs pos="25000">
                    <a:schemeClr val="tx2">
                      <a:lumMod val="75000"/>
                    </a:schemeClr>
                  </a:gs>
                  <a:gs pos="100000">
                    <a:srgbClr val="2A65AC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дом-6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pic>
        <p:nvPicPr>
          <p:cNvPr id="25" name="Рисунок 24" descr="Рисунок30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572264" y="2357430"/>
            <a:ext cx="1512168" cy="2337309"/>
          </a:xfrm>
          <a:prstGeom prst="rect">
            <a:avLst/>
          </a:prstGeom>
        </p:spPr>
      </p:pic>
      <p:sp>
        <p:nvSpPr>
          <p:cNvPr id="32770" name="AutoShape 2" descr="https://ds05.infourok.ru/uploads/ex/020f/0005804e-f8c7e2c0/hello_html_164d30f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2772" name="AutoShape 4" descr="https://ds05.infourok.ru/uploads/ex/020f/0005804e-f8c7e2c0/hello_html_164d30f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2774" name="AutoShape 6" descr="https://ds05.infourok.ru/uploads/ex/020f/0005804e-f8c7e2c0/hello_html_164d30f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1A3"/>
            </a:gs>
            <a:gs pos="50000">
              <a:schemeClr val="bg1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57158" y="3857628"/>
            <a:ext cx="84969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b="1" dirty="0" smtClean="0">
                <a:solidFill>
                  <a:srgbClr val="924900"/>
                </a:solidFill>
                <a:latin typeface="Georgia" pitchFamily="18" charset="0"/>
              </a:rPr>
              <a:t>Клёст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 smtClean="0"/>
              <a:t>Птичка яркая, лесная</a:t>
            </a:r>
          </a:p>
          <a:p>
            <a:r>
              <a:rPr lang="ru-RU" sz="2800" dirty="0" smtClean="0"/>
              <a:t>Гнёзда вьёт зимой она.</a:t>
            </a:r>
          </a:p>
          <a:p>
            <a:r>
              <a:rPr lang="ru-RU" sz="2800" dirty="0" smtClean="0"/>
              <a:t>Клювом схожа с попугаем</a:t>
            </a:r>
          </a:p>
          <a:p>
            <a:r>
              <a:rPr lang="ru-RU" sz="2800" dirty="0" smtClean="0"/>
              <a:t>Ест из шишек семена.</a:t>
            </a:r>
          </a:p>
          <a:p>
            <a:r>
              <a:rPr lang="ru-RU" sz="2800" dirty="0" smtClean="0"/>
              <a:t> 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tx2">
                        <a:lumMod val="75000"/>
                      </a:schemeClr>
                    </a:gs>
                    <a:gs pos="100000">
                      <a:srgbClr val="2A65AC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</a:t>
            </a:r>
            <a:endParaRPr lang="ru-RU" sz="4400" b="1" spc="50" dirty="0">
              <a:ln w="11430"/>
              <a:gradFill>
                <a:gsLst>
                  <a:gs pos="25000">
                    <a:schemeClr val="tx2">
                      <a:lumMod val="75000"/>
                    </a:schemeClr>
                  </a:gs>
                  <a:gs pos="100000">
                    <a:srgbClr val="2A65AC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pic>
        <p:nvPicPr>
          <p:cNvPr id="25" name="Рисунок 24" descr="Рисунок30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072198" y="3000372"/>
            <a:ext cx="1512168" cy="23373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9502" y="3806563"/>
            <a:ext cx="2673179" cy="2233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285852" y="285728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924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Пернатые друзья</a:t>
            </a:r>
            <a:endParaRPr lang="ru-RU" sz="4400" b="1" spc="50" dirty="0">
              <a:ln w="11430"/>
              <a:solidFill>
                <a:srgbClr val="924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1A3"/>
            </a:gs>
            <a:gs pos="50000">
              <a:schemeClr val="bg1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57158" y="3786190"/>
            <a:ext cx="84969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b="1" dirty="0" smtClean="0">
                <a:solidFill>
                  <a:srgbClr val="924900"/>
                </a:solidFill>
                <a:latin typeface="Georgia" pitchFamily="18" charset="0"/>
              </a:rPr>
              <a:t>Воробей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 smtClean="0"/>
              <a:t>Птичка-невеличка ножки имеет,</a:t>
            </a:r>
          </a:p>
          <a:p>
            <a:r>
              <a:rPr lang="ru-RU" sz="2800" dirty="0" smtClean="0"/>
              <a:t>А ходить не умеет.</a:t>
            </a:r>
          </a:p>
          <a:p>
            <a:r>
              <a:rPr lang="ru-RU" sz="2800" dirty="0" smtClean="0"/>
              <a:t>Хочет сделать шажок,</a:t>
            </a:r>
          </a:p>
          <a:p>
            <a:r>
              <a:rPr lang="ru-RU" sz="2800" dirty="0" smtClean="0"/>
              <a:t>А выходит прыжок.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tx2">
                        <a:lumMod val="75000"/>
                      </a:schemeClr>
                    </a:gs>
                    <a:gs pos="100000">
                      <a:srgbClr val="2A65AC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</a:t>
            </a:r>
            <a:endParaRPr lang="ru-RU" sz="4400" b="1" spc="50" dirty="0">
              <a:ln w="11430"/>
              <a:gradFill>
                <a:gsLst>
                  <a:gs pos="25000">
                    <a:schemeClr val="tx2">
                      <a:lumMod val="75000"/>
                    </a:schemeClr>
                  </a:gs>
                  <a:gs pos="100000">
                    <a:srgbClr val="2A65AC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pic>
        <p:nvPicPr>
          <p:cNvPr id="25" name="Рисунок 24" descr="Рисунок30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000760" y="2428868"/>
            <a:ext cx="1512168" cy="23373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896" y="4622962"/>
            <a:ext cx="2656591" cy="1886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285852" y="285728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924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Пернатые друзья</a:t>
            </a:r>
            <a:endParaRPr lang="ru-RU" sz="4400" b="1" spc="50" dirty="0">
              <a:ln w="11430"/>
              <a:solidFill>
                <a:srgbClr val="924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1A3"/>
            </a:gs>
            <a:gs pos="50000">
              <a:schemeClr val="bg1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85720" y="3555594"/>
            <a:ext cx="790803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b="1" dirty="0" smtClean="0">
                <a:solidFill>
                  <a:srgbClr val="924900"/>
                </a:solidFill>
                <a:latin typeface="Georgia" pitchFamily="18" charset="0"/>
              </a:rPr>
              <a:t>Свиристель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/>
              <a:t>Крупная птица с пушистым хохолком на голове и чёрным пятнышком на горле. Ее оперение имеет  розовато -серую окраску. Питается зимой ягодами рябины, проглатывая их целиком.</a:t>
            </a:r>
            <a:endParaRPr lang="ru-RU" sz="2800" dirty="0" smtClean="0"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tx2">
                        <a:lumMod val="75000"/>
                      </a:schemeClr>
                    </a:gs>
                    <a:gs pos="100000">
                      <a:srgbClr val="2A65AC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40</a:t>
            </a:r>
            <a:endParaRPr lang="ru-RU" sz="4400" b="1" spc="50" dirty="0">
              <a:ln w="11430"/>
              <a:gradFill>
                <a:gsLst>
                  <a:gs pos="25000">
                    <a:schemeClr val="tx2">
                      <a:lumMod val="75000"/>
                    </a:schemeClr>
                  </a:gs>
                  <a:gs pos="100000">
                    <a:srgbClr val="2A65AC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pic>
        <p:nvPicPr>
          <p:cNvPr id="25" name="Рисунок 24" descr="Рисунок30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459491" y="3177816"/>
            <a:ext cx="1512168" cy="23373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0891" y="4378122"/>
            <a:ext cx="2091109" cy="22740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85852" y="285728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924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Пернатые друзья</a:t>
            </a:r>
            <a:endParaRPr lang="ru-RU" sz="4400" b="1" spc="50" dirty="0">
              <a:ln w="11430"/>
              <a:solidFill>
                <a:srgbClr val="924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1A3"/>
            </a:gs>
            <a:gs pos="50000">
              <a:schemeClr val="bg1"/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23528" y="3429000"/>
            <a:ext cx="84969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b="1" dirty="0" smtClean="0">
                <a:solidFill>
                  <a:srgbClr val="924900"/>
                </a:solidFill>
                <a:latin typeface="Georgia" pitchFamily="18" charset="0"/>
              </a:rPr>
              <a:t>Кедровка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/>
              <a:t>Крупная, лесная птица. Она ловко прыгает по ветвям. Основной пищей служат семена  кедровой  сосны, ели. Она поедает и птенцов, яйца мелких птиц, ящериц, лягушек.</a:t>
            </a:r>
            <a:endParaRPr lang="ru-RU" sz="2800" dirty="0" smtClean="0">
              <a:latin typeface="Georgi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tx2">
                        <a:lumMod val="75000"/>
                      </a:schemeClr>
                    </a:gs>
                    <a:gs pos="100000">
                      <a:srgbClr val="2A65AC"/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</a:t>
            </a:r>
            <a:endParaRPr lang="ru-RU" sz="4400" b="1" spc="50" dirty="0">
              <a:ln w="11430"/>
              <a:gradFill>
                <a:gsLst>
                  <a:gs pos="25000">
                    <a:schemeClr val="tx2">
                      <a:lumMod val="75000"/>
                    </a:schemeClr>
                  </a:gs>
                  <a:gs pos="100000">
                    <a:srgbClr val="2A65AC"/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pic>
        <p:nvPicPr>
          <p:cNvPr id="25" name="Рисунок 24" descr="Рисунок30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308304" y="3196449"/>
            <a:ext cx="1512168" cy="23373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3928" y="4309929"/>
            <a:ext cx="3688821" cy="2447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285852" y="285728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924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Пернатые друзья</a:t>
            </a:r>
            <a:endParaRPr lang="ru-RU" sz="4400" b="1" spc="50" dirty="0">
              <a:ln w="11430"/>
              <a:solidFill>
                <a:srgbClr val="924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40000"/>
                <a:lumOff val="60000"/>
              </a:schemeClr>
            </a:gs>
            <a:gs pos="50000">
              <a:schemeClr val="bg1"/>
            </a:gs>
            <a:gs pos="100000">
              <a:schemeClr val="tx2">
                <a:lumMod val="40000"/>
                <a:lumOff val="60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57290" y="285728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В мире животных</a:t>
            </a:r>
            <a:endParaRPr lang="ru-RU" sz="4400" b="1" spc="50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ru-RU" sz="44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 descr="Рисунок31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29388" y="2857496"/>
            <a:ext cx="1512168" cy="2337309"/>
          </a:xfrm>
          <a:prstGeom prst="rect">
            <a:avLst/>
          </a:prstGeom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57158" y="2786058"/>
            <a:ext cx="84969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b="1" dirty="0" smtClean="0">
                <a:solidFill>
                  <a:srgbClr val="003399"/>
                </a:solidFill>
                <a:latin typeface="Georgia" pitchFamily="18" charset="0"/>
              </a:rPr>
              <a:t>Верблюд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800" dirty="0" smtClean="0"/>
              <a:t>Это животное может находиться без воды 2 недели?</a:t>
            </a:r>
            <a:endParaRPr lang="ru-RU" sz="2800" dirty="0" smtClean="0"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1145" y="3711126"/>
            <a:ext cx="4104456" cy="2967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40000"/>
                <a:lumOff val="60000"/>
              </a:schemeClr>
            </a:gs>
            <a:gs pos="50000">
              <a:schemeClr val="bg1"/>
            </a:gs>
            <a:gs pos="100000">
              <a:schemeClr val="tx2">
                <a:lumMod val="40000"/>
                <a:lumOff val="60000"/>
              </a:schemeClr>
            </a:gs>
          </a:gsLst>
          <a:lin ang="4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</a:t>
            </a:r>
            <a:endParaRPr lang="ru-RU" sz="44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 descr="Рисунок31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056276" y="3611971"/>
            <a:ext cx="1512168" cy="2337309"/>
          </a:xfrm>
          <a:prstGeom prst="rect">
            <a:avLst/>
          </a:prstGeom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285720" y="4572009"/>
            <a:ext cx="327816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5400" b="1" dirty="0" smtClean="0">
                <a:solidFill>
                  <a:srgbClr val="003399"/>
                </a:solidFill>
                <a:latin typeface="Georgia" pitchFamily="18" charset="0"/>
              </a:rPr>
              <a:t>Тигр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23528" y="1628800"/>
            <a:ext cx="849694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 smtClean="0"/>
              <a:t>У этого животного рыжая шерсть с темными полосками. Повадками похож на домашнюю кошку. Так же, как она умывается,  облизывает лапы, точит когти о стволы деревьев и переносит в зубах котят.</a:t>
            </a:r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682" y="3886732"/>
            <a:ext cx="4033237" cy="2781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357290" y="285728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В мире животных</a:t>
            </a:r>
            <a:endParaRPr lang="ru-RU" sz="4400" b="1" spc="50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95373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2400</TotalTime>
  <Words>712</Words>
  <Application>Microsoft Office PowerPoint</Application>
  <PresentationFormat>Экран (4:3)</PresentationFormat>
  <Paragraphs>172</Paragraphs>
  <Slides>28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кабинет 24</cp:lastModifiedBy>
  <cp:revision>54</cp:revision>
  <dcterms:created xsi:type="dcterms:W3CDTF">2014-01-06T16:00:12Z</dcterms:created>
  <dcterms:modified xsi:type="dcterms:W3CDTF">2022-02-10T23:37:48Z</dcterms:modified>
</cp:coreProperties>
</file>