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58" r:id="rId4"/>
    <p:sldId id="271" r:id="rId5"/>
    <p:sldId id="263" r:id="rId6"/>
    <p:sldId id="266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039FC-62A4-466F-A5C4-F4CB036D15E5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48FD2-3733-4549-9438-4D35A27E3D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53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A1B9-29D2-4FA4-9CD2-765E6778D2A9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2451-399F-4262-8D93-BAC3826B3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A1B9-29D2-4FA4-9CD2-765E6778D2A9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2451-399F-4262-8D93-BAC3826B3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A1B9-29D2-4FA4-9CD2-765E6778D2A9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2451-399F-4262-8D93-BAC3826B3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A1B9-29D2-4FA4-9CD2-765E6778D2A9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2451-399F-4262-8D93-BAC3826B3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A1B9-29D2-4FA4-9CD2-765E6778D2A9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2451-399F-4262-8D93-BAC3826B3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A1B9-29D2-4FA4-9CD2-765E6778D2A9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2451-399F-4262-8D93-BAC3826B3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A1B9-29D2-4FA4-9CD2-765E6778D2A9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2451-399F-4262-8D93-BAC3826B3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A1B9-29D2-4FA4-9CD2-765E6778D2A9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2451-399F-4262-8D93-BAC3826B3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A1B9-29D2-4FA4-9CD2-765E6778D2A9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2451-399F-4262-8D93-BAC3826B3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A1B9-29D2-4FA4-9CD2-765E6778D2A9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2451-399F-4262-8D93-BAC3826B3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A1B9-29D2-4FA4-9CD2-765E6778D2A9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52451-399F-4262-8D93-BAC3826B3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A1B9-29D2-4FA4-9CD2-765E6778D2A9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2451-399F-4262-8D93-BAC3826B3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NUL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7" Type="http://schemas.microsoft.com/office/2007/relationships/hdphoto" Target="../media/hdphoto3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microsoft.com/office/2007/relationships/hdphoto" Target="NUL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5.infourok.ru/uploads/ex/0ea9/00113930-bb9a7874/img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4219" t="3125" r="24999" b="1041"/>
          <a:stretch>
            <a:fillRect/>
          </a:stretch>
        </p:blipFill>
        <p:spPr bwMode="auto">
          <a:xfrm rot="20529351">
            <a:off x="628210" y="3570402"/>
            <a:ext cx="1765731" cy="26078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663300"/>
                </a:solidFill>
              </a:rPr>
              <a:t>Условия эффективного выращивания зеленого лука</a:t>
            </a:r>
            <a:endParaRPr lang="ru-RU" sz="4000" b="1" dirty="0">
              <a:solidFill>
                <a:srgbClr val="66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428868"/>
            <a:ext cx="6400800" cy="828684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работа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3203848" y="3573016"/>
            <a:ext cx="54384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Суняйкина Анна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9 лет,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Тищенко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София, 9 лет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Боброва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Ольга Владимировна,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7" y="200254"/>
            <a:ext cx="843769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 дополнительного образования Центр детского творчества «Паллада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г. Советская Гавань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тёсПК\Desktop\Боброва ОВ 2020-2021\Работы ОВ Б\ЛУК )\IMG-20211126-WA009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9" b="10167"/>
          <a:stretch/>
        </p:blipFill>
        <p:spPr bwMode="auto">
          <a:xfrm>
            <a:off x="6876256" y="548680"/>
            <a:ext cx="1872208" cy="241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0310" y="2566836"/>
            <a:ext cx="8208911" cy="1487774"/>
          </a:xfrm>
        </p:spPr>
        <p:txBody>
          <a:bodyPr>
            <a:normAutofit fontScale="92500" lnSpcReduction="10000"/>
          </a:bodyPr>
          <a:lstStyle/>
          <a:p>
            <a:pPr marL="0" indent="360363">
              <a:buNone/>
            </a:pPr>
            <a:r>
              <a:rPr lang="ru-RU" sz="3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</a:p>
          <a:p>
            <a:pPr marL="0" indent="360363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оптимальных условий для выращивания лука на перо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8643998" cy="6500858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85728"/>
            <a:ext cx="8643998" cy="650085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548680"/>
            <a:ext cx="8208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ГИПОТЕЗА: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Лук будет лучше расти на подоконнике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южной стороны в почве, медленнее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водной среде и с северной стороны</a:t>
            </a:r>
          </a:p>
          <a:p>
            <a:endParaRPr lang="ru-RU" dirty="0"/>
          </a:p>
        </p:txBody>
      </p:sp>
      <p:pic>
        <p:nvPicPr>
          <p:cNvPr id="7" name="Рисунок 6" descr="C:\Users\1\AppData\Local\Temp\Rar$DIa21716.21327\IMG-20220211-WA0102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99592" y="4100201"/>
            <a:ext cx="1944216" cy="241169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8" name="Рисунок 7" descr="C:\Users\1\Desktop\ЛУК )\IMG-20211126-WA0077.jpg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9231" b="34461"/>
          <a:stretch/>
        </p:blipFill>
        <p:spPr bwMode="auto">
          <a:xfrm>
            <a:off x="5395036" y="3645025"/>
            <a:ext cx="3353427" cy="28535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17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" y="1340768"/>
            <a:ext cx="4114800" cy="4824536"/>
          </a:xfrm>
          <a:ln>
            <a:solidFill>
              <a:srgbClr val="006600"/>
            </a:solidFill>
          </a:ln>
        </p:spPr>
        <p:txBody>
          <a:bodyPr>
            <a:normAutofit fontScale="92500" lnSpcReduction="20000"/>
          </a:bodyPr>
          <a:lstStyle/>
          <a:p>
            <a:pPr marL="0" indent="360363" algn="just">
              <a:buFont typeface="+mj-lt"/>
              <a:buAutoNum type="arabicPeriod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историю происхождения репчатого лука;</a:t>
            </a:r>
          </a:p>
          <a:p>
            <a:pPr marL="0" indent="360363" algn="just">
              <a:buFont typeface="+mj-lt"/>
              <a:buAutoNum type="arabicPeriod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Прорастить лук в разных условиях: на подоконнике с южной и северной стороны и в разной среде – земле и воде;</a:t>
            </a:r>
          </a:p>
          <a:p>
            <a:pPr marL="0" indent="360363" algn="just">
              <a:buFont typeface="+mj-lt"/>
              <a:buAutoNum type="arabicPeriod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и сделать выводы о влиянии различных условий на развитие растений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8643998" cy="6500858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85728"/>
            <a:ext cx="8643998" cy="650085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   и    МЕТОДЫ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9155" y="1340768"/>
            <a:ext cx="3997299" cy="4678204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indent="360363" algn="just">
              <a:buFont typeface="+mj-lt"/>
              <a:buAutoNum type="arabicPeriod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</a:p>
          <a:p>
            <a:pPr indent="360363" algn="just">
              <a:buFont typeface="+mj-lt"/>
              <a:buAutoNum type="arabicPeriod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</a:t>
            </a:r>
          </a:p>
          <a:p>
            <a:pPr indent="360363" algn="just">
              <a:buFont typeface="+mj-lt"/>
              <a:buAutoNum type="arabicPeriod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</a:p>
          <a:p>
            <a:pPr indent="360363" algn="just">
              <a:buFont typeface="+mj-lt"/>
              <a:buAutoNum type="arabicPeriod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  <a:p>
            <a:pPr indent="360363" algn="just">
              <a:buFont typeface="+mj-lt"/>
              <a:buAutoNum type="arabicPeriod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информации в Интернете, литературных источниках</a:t>
            </a:r>
          </a:p>
          <a:p>
            <a:pPr indent="360363" algn="just">
              <a:buFont typeface="+mj-lt"/>
              <a:buAutoNum type="arabicPeriod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одноклассников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вы знаете о луке?»</a:t>
            </a:r>
            <a:endParaRPr lang="ru-RU" sz="31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2703244" cy="1614485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87313" algn="just">
              <a:buAutoNum type="arabi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 относится:</a:t>
            </a:r>
          </a:p>
          <a:p>
            <a:pPr marL="400050" lvl="1" indent="87313" algn="just">
              <a:buFont typeface="+mj-lt"/>
              <a:buAutoNum type="alphaL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фруктам;</a:t>
            </a:r>
          </a:p>
          <a:p>
            <a:pPr marL="400050" lvl="1" indent="87313" algn="just">
              <a:buFont typeface="+mj-lt"/>
              <a:buAutoNum type="alphaL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овощам;</a:t>
            </a:r>
          </a:p>
          <a:p>
            <a:pPr marL="400050" lvl="1" indent="87313" algn="just">
              <a:buFont typeface="+mj-lt"/>
              <a:buAutoNum type="alphaL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цветам.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8643998" cy="6500858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85728"/>
            <a:ext cx="8643998" cy="650085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351191" y="1500174"/>
            <a:ext cx="2804985" cy="161448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Где выращивают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лук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00050" marR="0" lvl="1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Дома;</a:t>
            </a:r>
          </a:p>
          <a:p>
            <a:pPr marL="400050" marR="0" lvl="1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огороде;</a:t>
            </a:r>
          </a:p>
          <a:p>
            <a:pPr marL="400050" marR="0" lvl="1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саду.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8596" y="3284984"/>
            <a:ext cx="2631236" cy="161448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виды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лука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вы знаете?</a:t>
            </a:r>
          </a:p>
          <a:p>
            <a:pPr marL="400050" marR="0" lvl="1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Зеленый;</a:t>
            </a:r>
          </a:p>
          <a:p>
            <a:pPr marL="400050" marR="0" lvl="1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Репчатый;</a:t>
            </a:r>
          </a:p>
          <a:p>
            <a:pPr marL="400050" marR="0" lvl="1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 знаю.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351191" y="3284984"/>
            <a:ext cx="2804985" cy="161448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вы используете лук?</a:t>
            </a:r>
          </a:p>
          <a:p>
            <a:pPr marL="400050" marR="0" lvl="1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день;</a:t>
            </a:r>
          </a:p>
          <a:p>
            <a:pPr marL="400050" marR="0" lvl="1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Очень редко;</a:t>
            </a:r>
          </a:p>
          <a:p>
            <a:pPr marL="400050" marR="0" lvl="1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 использую.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28596" y="4994812"/>
            <a:ext cx="3135292" cy="161448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Чем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полезен лук?</a:t>
            </a:r>
          </a:p>
          <a:p>
            <a:pPr marL="400050" marR="0" lvl="1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нем много витаминов;</a:t>
            </a:r>
          </a:p>
          <a:p>
            <a:pPr marL="400050" marR="0" lvl="1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Он убивает микробы;</a:t>
            </a:r>
          </a:p>
          <a:p>
            <a:pPr marL="400050" marR="0" lvl="1" indent="873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 знаю.</a:t>
            </a:r>
          </a:p>
        </p:txBody>
      </p:sp>
      <p:pic>
        <p:nvPicPr>
          <p:cNvPr id="11" name="image2.jpg"/>
          <p:cNvPicPr/>
          <p:nvPr/>
        </p:nvPicPr>
        <p:blipFill>
          <a:blip r:embed="rId2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42910" y="285728"/>
            <a:ext cx="914397" cy="1133472"/>
          </a:xfrm>
          <a:prstGeom prst="rect">
            <a:avLst/>
          </a:prstGeom>
          <a:ln/>
        </p:spPr>
      </p:pic>
      <p:pic>
        <p:nvPicPr>
          <p:cNvPr id="13" name="Рисунок 12" descr="C:\Users\УтёсПК\Desktop\фото 21\IMG-20211208-WA0036.jpg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284" t="14300" r="9338" b="10117"/>
          <a:stretch/>
        </p:blipFill>
        <p:spPr bwMode="auto">
          <a:xfrm>
            <a:off x="6366592" y="548680"/>
            <a:ext cx="2393732" cy="29874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66592" y="3769060"/>
            <a:ext cx="2393732" cy="258532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  <a:p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АНКЕТИРОВАНИЯ</a:t>
            </a:r>
          </a:p>
          <a:p>
            <a:endParaRPr lang="ru-RU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использует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лук в пищу, знает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пользе для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рганизма.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НАБЛЮДЕНИЯ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8643998" cy="6500858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85728"/>
            <a:ext cx="8643998" cy="650085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C:\Users\УтёсПК\Documents\Scanned Documents\Рисунок (34).jpg"/>
          <p:cNvPicPr/>
          <p:nvPr/>
        </p:nvPicPr>
        <p:blipFill rotWithShape="1">
          <a:blip r:embed="rId2" cstate="print">
            <a:lum bright="-20000" contras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62" t="23423" r="-57" b="24861"/>
          <a:stretch/>
        </p:blipFill>
        <p:spPr bwMode="auto">
          <a:xfrm>
            <a:off x="877553" y="1100310"/>
            <a:ext cx="7317456" cy="3090644"/>
          </a:xfrm>
          <a:prstGeom prst="rect">
            <a:avLst/>
          </a:prstGeom>
          <a:noFill/>
          <a:ln w="952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УтёсПК\Desktop\фото 21\20211126_151803.jpg"/>
          <p:cNvPicPr/>
          <p:nvPr/>
        </p:nvPicPr>
        <p:blipFill>
          <a:blip r:embed="rId4" cstate="print">
            <a:lum bright="-2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4429132"/>
            <a:ext cx="2071702" cy="207170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9" name="Рисунок 8" descr="C:\Users\УтёсПК\Desktop\фото 21\20211126_151616.jpg"/>
          <p:cNvPicPr/>
          <p:nvPr/>
        </p:nvPicPr>
        <p:blipFill>
          <a:blip r:embed="rId5" cstate="print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22" y="4429132"/>
            <a:ext cx="2214578" cy="2000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" name="Рисунок 9" descr="D:\ЛУК )\IMG-20211126-WA0086.jpg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643306" y="4286256"/>
            <a:ext cx="1785950" cy="2214578"/>
          </a:xfrm>
          <a:prstGeom prst="rect">
            <a:avLst/>
          </a:prstGeom>
          <a:noFill/>
          <a:ln w="57150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НАБЛЮДЕНИЙ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714884"/>
            <a:ext cx="8229600" cy="1685924"/>
          </a:xfrm>
        </p:spPr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наблюдений подтвердили нашу гипотезу о том, что лук будет лучше расти на подоконнике с южной стороны в почве, медленнее – в водной среде и с северной стороны.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8643998" cy="6500858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85728"/>
            <a:ext cx="8643998" cy="650085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734392" y="1571612"/>
            <a:ext cx="7603778" cy="2786082"/>
            <a:chOff x="642910" y="1428736"/>
            <a:chExt cx="7358114" cy="2786082"/>
          </a:xfrm>
        </p:grpSpPr>
        <p:pic>
          <p:nvPicPr>
            <p:cNvPr id="10" name="Рисунок 9" descr="C:\Users\УтёсПК\Desktop\фото 21\20211126_153341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910" y="1428736"/>
              <a:ext cx="2643206" cy="2786082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</p:pic>
        <p:pic>
          <p:nvPicPr>
            <p:cNvPr id="11" name="Содержимое 4" descr="E:\ЛУК )\IMG-20211126-WA0090.jpg"/>
            <p:cNvPicPr>
              <a:picLocks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  <a14:imgEffect>
                        <a14:colorTemperature colorTemp="72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80" r="16667" b="41759"/>
            <a:stretch/>
          </p:blipFill>
          <p:spPr bwMode="auto">
            <a:xfrm>
              <a:off x="3286116" y="1428736"/>
              <a:ext cx="2143140" cy="2786082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2" name="Рисунок 11" descr="C:\Users\УтёсПК\Desktop\фото 21\20211126_152601.jp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9256" y="1428736"/>
              <a:ext cx="2571768" cy="2786082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1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286656" y="148499"/>
            <a:ext cx="1714500" cy="1790700"/>
          </a:xfrm>
          <a:prstGeom prst="rect">
            <a:avLst/>
          </a:prstGeom>
          <a:ln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76422" cy="5167476"/>
          </a:xfrm>
        </p:spPr>
        <p:txBody>
          <a:bodyPr>
            <a:normAutofit fontScale="25000" lnSpcReduction="20000"/>
          </a:bodyPr>
          <a:lstStyle/>
          <a:p>
            <a:pPr marL="0" indent="360363"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Быстрее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зелень появилась и стала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расти </a:t>
            </a:r>
          </a:p>
          <a:p>
            <a:pPr marL="0" indent="360363"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луковиц, которые находились в почве. На южной стороне зелень появилась раньше, чем на северной.</a:t>
            </a:r>
          </a:p>
          <a:p>
            <a:pPr marL="0" indent="360363">
              <a:spcAft>
                <a:spcPts val="600"/>
              </a:spcAft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позже стали появляться перья у лука в стаканчике с водой. Таким образом, наиболее оптимальными условиями для выращивания зеленого лука является почва и ориентация емкости с почвогрунтом на южную сторону.</a:t>
            </a:r>
          </a:p>
          <a:p>
            <a:pPr marL="0" indent="360363">
              <a:spcAft>
                <a:spcPts val="600"/>
              </a:spcAft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наблюдения выше всех выросли перья лука, находящегося в  грунте (26,9см) на южной стороне. На северной стороне в почвогрунте высота лука достигла 12 см.</a:t>
            </a:r>
          </a:p>
          <a:p>
            <a:pPr marL="0" indent="360363">
              <a:spcAft>
                <a:spcPts val="600"/>
              </a:spcAft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благодаря питательным свойствам земли лук в определённый период начинает обогащаться, питаться и интенсивно расти. А лук находящийся в воде, напротив, прекращает рост, так как питательных веществ, находящихся в воде, не хватает.</a:t>
            </a:r>
          </a:p>
          <a:p>
            <a:pPr marL="0" indent="360363" algn="just">
              <a:buNone/>
            </a:pPr>
            <a:endParaRPr lang="ru-RU" b="1" dirty="0" smtClean="0"/>
          </a:p>
          <a:p>
            <a:pPr marL="0" indent="360363" algn="just">
              <a:buNone/>
            </a:pPr>
            <a:endParaRPr lang="ru-RU" b="1" dirty="0" smtClean="0"/>
          </a:p>
          <a:p>
            <a:pPr marL="0" indent="360363" algn="just">
              <a:buNone/>
            </a:pP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8643998" cy="6500858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85728"/>
            <a:ext cx="8643998" cy="650085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396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Условия эффективного выращивания зеленого лука</vt:lpstr>
      <vt:lpstr>Презентация PowerPoint</vt:lpstr>
      <vt:lpstr>ЗАДАЧИ    и    МЕТОДЫ</vt:lpstr>
      <vt:lpstr>АНКЕТА «Что вы знаете о луке?»</vt:lpstr>
      <vt:lpstr>НАШИ НАБЛЮДЕНИЯ</vt:lpstr>
      <vt:lpstr>РЕЗУЛЬТАТЫ  НАБЛЮДЕНИЙ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эффективного выращивания зеленого лука</dc:title>
  <dc:creator>кабинет 24</dc:creator>
  <cp:lastModifiedBy>УтёсПК</cp:lastModifiedBy>
  <cp:revision>19</cp:revision>
  <dcterms:created xsi:type="dcterms:W3CDTF">2022-01-17T04:13:59Z</dcterms:created>
  <dcterms:modified xsi:type="dcterms:W3CDTF">2022-03-23T09:26:56Z</dcterms:modified>
</cp:coreProperties>
</file>