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31.05.2018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71480"/>
            <a:ext cx="7772400" cy="1362456"/>
          </a:xfrm>
        </p:spPr>
        <p:txBody>
          <a:bodyPr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Оружие ВС РФ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15140" y="5929330"/>
            <a:ext cx="2428860" cy="9286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http://img1.liveinternet.ru/images/attach/c/4/78/589/78589395_3248420_1A44E79AE9D794179ADC2C4CFD4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6500826" cy="492919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Автоматический пистолет Стечкина АПС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4214842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Масса, кг:1,78 </a:t>
            </a:r>
          </a:p>
          <a:p>
            <a:pPr>
              <a:buNone/>
            </a:pPr>
            <a:r>
              <a:rPr lang="ru-RU" sz="2000" dirty="0" smtClean="0"/>
              <a:t>Длина, мм:540 мм</a:t>
            </a:r>
          </a:p>
          <a:p>
            <a:pPr>
              <a:buNone/>
            </a:pPr>
            <a:r>
              <a:rPr lang="ru-RU" sz="2000" dirty="0" smtClean="0"/>
              <a:t>Патрон:9×18 мм</a:t>
            </a:r>
          </a:p>
          <a:p>
            <a:pPr>
              <a:buNone/>
            </a:pPr>
            <a:r>
              <a:rPr lang="ru-RU" sz="2000" dirty="0" smtClean="0"/>
              <a:t>Скорострельность,</a:t>
            </a:r>
            <a:br>
              <a:rPr lang="ru-RU" sz="2000" dirty="0" smtClean="0"/>
            </a:br>
            <a:r>
              <a:rPr lang="ru-RU" sz="2000" dirty="0" smtClean="0"/>
              <a:t>выстрелов/мин:700-750</a:t>
            </a:r>
          </a:p>
          <a:p>
            <a:pPr>
              <a:buNone/>
            </a:pPr>
            <a:r>
              <a:rPr lang="ru-RU" sz="2000" dirty="0" smtClean="0"/>
              <a:t>Начальная скорость пули, м/с:340</a:t>
            </a:r>
          </a:p>
          <a:p>
            <a:pPr>
              <a:buNone/>
            </a:pPr>
            <a:r>
              <a:rPr lang="ru-RU" sz="2000" dirty="0" smtClean="0"/>
              <a:t>Прицельная дальность, м:200 м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Боекомплект, </a:t>
            </a:r>
            <a:r>
              <a:rPr lang="ru-RU" sz="2000" dirty="0" err="1" smtClean="0"/>
              <a:t>шт:двухрядный</a:t>
            </a:r>
            <a:r>
              <a:rPr lang="ru-RU" sz="2000" dirty="0" smtClean="0"/>
              <a:t> </a:t>
            </a:r>
          </a:p>
          <a:p>
            <a:pPr>
              <a:buNone/>
            </a:pPr>
            <a:r>
              <a:rPr lang="ru-RU" sz="2000" dirty="0" smtClean="0"/>
              <a:t>магазин 20 патронов</a:t>
            </a:r>
          </a:p>
          <a:p>
            <a:pPr>
              <a:buNone/>
            </a:pPr>
            <a:r>
              <a:rPr lang="ru-RU" sz="2000" dirty="0" err="1" smtClean="0"/>
              <a:t>Прицел:открытый</a:t>
            </a:r>
            <a:endParaRPr lang="ru-RU" sz="2000" dirty="0"/>
          </a:p>
        </p:txBody>
      </p:sp>
      <p:pic>
        <p:nvPicPr>
          <p:cNvPr id="34818" name="Picture 2" descr="http://zonawar.ru/rash_guns/images/aps/aps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983604">
            <a:off x="4016416" y="2674644"/>
            <a:ext cx="5786298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9718717" cy="647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453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71500"/>
            <a:ext cx="381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86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0"/>
            <a:ext cx="508635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2625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33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СВД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74"/>
            <a:ext cx="3929058" cy="3429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Масса, кг:     4,3 </a:t>
            </a:r>
          </a:p>
          <a:p>
            <a:pPr>
              <a:buNone/>
            </a:pPr>
            <a:r>
              <a:rPr lang="ru-RU" sz="2000" dirty="0" smtClean="0"/>
              <a:t>Длина, мм:   1220</a:t>
            </a:r>
          </a:p>
          <a:p>
            <a:pPr>
              <a:buNone/>
            </a:pPr>
            <a:r>
              <a:rPr lang="ru-RU" sz="2000" dirty="0" smtClean="0"/>
              <a:t>Патрон,мм:7,62×54 </a:t>
            </a:r>
          </a:p>
          <a:p>
            <a:pPr>
              <a:buNone/>
            </a:pPr>
            <a:r>
              <a:rPr lang="ru-RU" sz="2000" dirty="0" smtClean="0"/>
              <a:t>Скорострельность,</a:t>
            </a:r>
            <a:br>
              <a:rPr lang="ru-RU" sz="2000" dirty="0" smtClean="0"/>
            </a:br>
            <a:r>
              <a:rPr lang="ru-RU" sz="2000" dirty="0" smtClean="0"/>
              <a:t>выстрелов/мин:30</a:t>
            </a:r>
          </a:p>
          <a:p>
            <a:pPr>
              <a:buNone/>
            </a:pPr>
            <a:r>
              <a:rPr lang="ru-RU" sz="2000" dirty="0" smtClean="0"/>
              <a:t>Начальная скор. пули, м/с:830</a:t>
            </a:r>
          </a:p>
          <a:p>
            <a:pPr>
              <a:buNone/>
            </a:pPr>
            <a:r>
              <a:rPr lang="ru-RU" sz="2000" dirty="0" smtClean="0"/>
              <a:t>Дальность, м:800 </a:t>
            </a:r>
          </a:p>
          <a:p>
            <a:pPr>
              <a:buNone/>
            </a:pPr>
            <a:r>
              <a:rPr lang="ru-RU" sz="2000" dirty="0" smtClean="0"/>
              <a:t>Боекомплект, </a:t>
            </a:r>
            <a:r>
              <a:rPr lang="ru-RU" sz="2000" dirty="0" err="1" smtClean="0"/>
              <a:t>шт</a:t>
            </a:r>
            <a:r>
              <a:rPr lang="ru-RU" sz="2000" dirty="0" smtClean="0"/>
              <a:t>:  10патронов</a:t>
            </a:r>
          </a:p>
          <a:p>
            <a:pPr>
              <a:buNone/>
            </a:pPr>
            <a:r>
              <a:rPr lang="ru-RU" sz="2000" dirty="0" smtClean="0"/>
              <a:t>Прицел : открытый секторный</a:t>
            </a:r>
            <a:endParaRPr lang="ru-RU" sz="2000" dirty="0"/>
          </a:p>
        </p:txBody>
      </p:sp>
      <p:pic>
        <p:nvPicPr>
          <p:cNvPr id="26629" name="Picture 5" descr="http://t1.gstatic.com/images?q=tbn:ANd9GcT8ul0DAamegN0_Xf0otR2_iUP3_v4O1s8pZehWOrssJuiYPT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500174"/>
            <a:ext cx="5500694" cy="435771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ВСС «Винторез»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3779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000" dirty="0" smtClean="0"/>
              <a:t>Масса, кг:3,41</a:t>
            </a:r>
          </a:p>
          <a:p>
            <a:pPr>
              <a:buNone/>
            </a:pPr>
            <a:r>
              <a:rPr lang="ru-RU" sz="2000" dirty="0" smtClean="0"/>
              <a:t>Длина, мм:894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Длина ствола, мм:200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Патрон:9×39 мм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Скорострельность,</a:t>
            </a:r>
          </a:p>
          <a:p>
            <a:pPr>
              <a:buNone/>
            </a:pPr>
            <a:r>
              <a:rPr lang="ru-RU" sz="2000" dirty="0" smtClean="0"/>
              <a:t>выстрелов/мин:40—100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Начальная скорость пули, м/с:290</a:t>
            </a:r>
          </a:p>
          <a:p>
            <a:pPr>
              <a:buNone/>
            </a:pPr>
            <a:r>
              <a:rPr lang="ru-RU" sz="2000" dirty="0" smtClean="0"/>
              <a:t>Максимальная дальность, м:400</a:t>
            </a:r>
          </a:p>
          <a:p>
            <a:pPr>
              <a:buNone/>
            </a:pPr>
            <a:r>
              <a:rPr lang="ru-RU" sz="2000" dirty="0" smtClean="0"/>
              <a:t>Боекомплект, </a:t>
            </a:r>
            <a:r>
              <a:rPr lang="ru-RU" sz="2000" dirty="0" err="1" smtClean="0"/>
              <a:t>шт</a:t>
            </a:r>
            <a:r>
              <a:rPr lang="ru-RU" sz="2000" dirty="0" smtClean="0"/>
              <a:t>: 10,20патронов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Прицел: секторный</a:t>
            </a:r>
            <a:endParaRPr lang="ru-RU" sz="2000" dirty="0"/>
          </a:p>
        </p:txBody>
      </p:sp>
      <p:pic>
        <p:nvPicPr>
          <p:cNvPr id="27650" name="Picture 2" descr="D:\Картинки\оружие\Снайперская винтовка\Бесшумная снайперская винтовка ВСС Винторз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1571612"/>
            <a:ext cx="4929190" cy="47863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Автомат Калашникова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43182"/>
            <a:ext cx="9144000" cy="421481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sz="2000" dirty="0" smtClean="0"/>
              <a:t>Масса, кг:4,3 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Длина, мм:870</a:t>
            </a:r>
          </a:p>
          <a:p>
            <a:pPr>
              <a:buNone/>
            </a:pPr>
            <a:r>
              <a:rPr lang="ru-RU" sz="2000" dirty="0" smtClean="0"/>
              <a:t>Патрон:7,62×39 мм</a:t>
            </a:r>
          </a:p>
          <a:p>
            <a:pPr>
              <a:buNone/>
            </a:pPr>
            <a:r>
              <a:rPr lang="ru-RU" sz="2000" dirty="0" smtClean="0"/>
              <a:t>Скорострельность,</a:t>
            </a:r>
          </a:p>
          <a:p>
            <a:pPr>
              <a:buNone/>
            </a:pPr>
            <a:r>
              <a:rPr lang="ru-RU" sz="2000" dirty="0" smtClean="0"/>
              <a:t>выстрелов/мин:100 (боевая очередями)</a:t>
            </a:r>
          </a:p>
          <a:p>
            <a:pPr>
              <a:buNone/>
            </a:pPr>
            <a:r>
              <a:rPr lang="ru-RU" sz="2000" dirty="0" smtClean="0"/>
              <a:t>Начальная скорость пули, м/с:715</a:t>
            </a:r>
            <a:endParaRPr lang="ru-RU" sz="2000" baseline="30000" dirty="0" smtClean="0"/>
          </a:p>
          <a:p>
            <a:pPr>
              <a:buNone/>
            </a:pPr>
            <a:r>
              <a:rPr lang="ru-RU" sz="2000" dirty="0" smtClean="0"/>
              <a:t>Максимальная</a:t>
            </a:r>
          </a:p>
          <a:p>
            <a:pPr>
              <a:buNone/>
            </a:pPr>
            <a:r>
              <a:rPr lang="ru-RU" sz="2000" dirty="0" smtClean="0"/>
              <a:t>дальность, м:400</a:t>
            </a:r>
          </a:p>
          <a:p>
            <a:pPr>
              <a:buNone/>
            </a:pPr>
            <a:r>
              <a:rPr lang="ru-RU" sz="2000" dirty="0" smtClean="0"/>
              <a:t>Боекомплект, </a:t>
            </a:r>
            <a:r>
              <a:rPr lang="ru-RU" sz="2000" dirty="0" err="1" smtClean="0"/>
              <a:t>шт</a:t>
            </a:r>
            <a:r>
              <a:rPr lang="ru-RU" sz="2000" dirty="0" smtClean="0"/>
              <a:t>: 30 патронов</a:t>
            </a:r>
          </a:p>
          <a:p>
            <a:pPr>
              <a:buNone/>
            </a:pPr>
            <a:r>
              <a:rPr lang="ru-RU" sz="2000" dirty="0" smtClean="0"/>
              <a:t>Прицел: секторный</a:t>
            </a:r>
            <a:endParaRPr lang="ru-RU" sz="2000" dirty="0"/>
          </a:p>
        </p:txBody>
      </p:sp>
      <p:pic>
        <p:nvPicPr>
          <p:cNvPr id="28676" name="Picture 4" descr="Файл:AKS-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643050"/>
            <a:ext cx="4429124" cy="1500198"/>
          </a:xfrm>
          <a:prstGeom prst="rect">
            <a:avLst/>
          </a:prstGeom>
          <a:noFill/>
        </p:spPr>
      </p:pic>
      <p:pic>
        <p:nvPicPr>
          <p:cNvPr id="28678" name="Picture 6" descr="Файл:Aks74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4286248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АСМ-ДТ «Морской Лев»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Длина ствола,мм:430</a:t>
            </a:r>
          </a:p>
          <a:p>
            <a:pPr>
              <a:buNone/>
            </a:pPr>
            <a:r>
              <a:rPr lang="ru-RU" sz="2000" dirty="0" smtClean="0"/>
              <a:t>Патрон:5,45×39 мм, </a:t>
            </a:r>
          </a:p>
          <a:p>
            <a:pPr>
              <a:buNone/>
            </a:pPr>
            <a:r>
              <a:rPr lang="ru-RU" sz="2000" dirty="0" smtClean="0"/>
              <a:t>Выстрелов/мин:500 (в водной среде)</a:t>
            </a:r>
          </a:p>
          <a:p>
            <a:pPr>
              <a:buNone/>
            </a:pPr>
            <a:r>
              <a:rPr lang="ru-RU" sz="2000" dirty="0" smtClean="0"/>
              <a:t>Дальность, м:30 (на глубине 40 м)</a:t>
            </a:r>
          </a:p>
          <a:p>
            <a:pPr>
              <a:buNone/>
            </a:pPr>
            <a:r>
              <a:rPr lang="ru-RU" sz="2000" dirty="0" smtClean="0"/>
              <a:t>Боекомплект, </a:t>
            </a:r>
            <a:r>
              <a:rPr lang="ru-RU" sz="2000" dirty="0" err="1" smtClean="0"/>
              <a:t>шт</a:t>
            </a:r>
            <a:r>
              <a:rPr lang="ru-RU" sz="2000" dirty="0" smtClean="0"/>
              <a:t>: 26 патронов (для подводной стрельбы)</a:t>
            </a:r>
          </a:p>
          <a:p>
            <a:pPr>
              <a:buNone/>
            </a:pPr>
            <a:r>
              <a:rPr lang="ru-RU" sz="2000" dirty="0" smtClean="0"/>
              <a:t>Прицел: открытый</a:t>
            </a:r>
            <a:endParaRPr lang="ru-RU" sz="2000" dirty="0"/>
          </a:p>
        </p:txBody>
      </p:sp>
      <p:pic>
        <p:nvPicPr>
          <p:cNvPr id="30724" name="Picture 4" descr="http://world.guns.ru/userfiles/images/assault/as95/asm-d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714752"/>
            <a:ext cx="5929322" cy="3143249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Револьверный гранатомёт РГ-6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00240"/>
            <a:ext cx="3686172" cy="3350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Калибр:40 мм</a:t>
            </a:r>
          </a:p>
          <a:p>
            <a:pPr>
              <a:buNone/>
            </a:pPr>
            <a:r>
              <a:rPr lang="ru-RU" sz="2000" dirty="0" smtClean="0"/>
              <a:t>Длина:680 мм</a:t>
            </a:r>
          </a:p>
          <a:p>
            <a:pPr>
              <a:buNone/>
            </a:pPr>
            <a:r>
              <a:rPr lang="ru-RU" sz="2000" dirty="0" smtClean="0"/>
              <a:t>Масса:5,6 кг</a:t>
            </a:r>
          </a:p>
          <a:p>
            <a:pPr>
              <a:buNone/>
            </a:pPr>
            <a:r>
              <a:rPr lang="ru-RU" sz="2000" dirty="0" smtClean="0"/>
              <a:t>Скорость гранаты:76 м/с</a:t>
            </a:r>
          </a:p>
          <a:p>
            <a:pPr>
              <a:buNone/>
            </a:pPr>
            <a:r>
              <a:rPr lang="ru-RU" sz="2000" dirty="0" smtClean="0"/>
              <a:t>Скорострельность:12-15 в/м</a:t>
            </a:r>
          </a:p>
          <a:p>
            <a:pPr>
              <a:buNone/>
            </a:pPr>
            <a:r>
              <a:rPr lang="ru-RU" sz="2000" dirty="0" smtClean="0"/>
              <a:t>Дальность стрельбы:400 м</a:t>
            </a:r>
          </a:p>
          <a:p>
            <a:pPr>
              <a:buNone/>
            </a:pPr>
            <a:r>
              <a:rPr lang="ru-RU" sz="2000" dirty="0" smtClean="0"/>
              <a:t>Боекомплект, шт:6 выстрелов.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29700" name="Picture 4" descr="http://dogswar.ru/images/stories/granatomet/RG6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8864773">
            <a:off x="3415565" y="2995039"/>
            <a:ext cx="6035556" cy="249872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АГС-30 «Пламя»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043362" cy="42081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Масса, кг:17,5 </a:t>
            </a:r>
          </a:p>
          <a:p>
            <a:pPr>
              <a:buNone/>
            </a:pPr>
            <a:r>
              <a:rPr lang="ru-RU" sz="2000" dirty="0" smtClean="0"/>
              <a:t>Длина, мм:840</a:t>
            </a:r>
          </a:p>
          <a:p>
            <a:pPr>
              <a:buNone/>
            </a:pPr>
            <a:r>
              <a:rPr lang="ru-RU" sz="2000" dirty="0" smtClean="0"/>
              <a:t>Длина ствола, мм:290</a:t>
            </a:r>
          </a:p>
          <a:p>
            <a:pPr>
              <a:buNone/>
            </a:pPr>
            <a:r>
              <a:rPr lang="ru-RU" sz="2000" dirty="0" smtClean="0"/>
              <a:t>Патрон: ВОГ-30</a:t>
            </a:r>
          </a:p>
          <a:p>
            <a:pPr>
              <a:buNone/>
            </a:pPr>
            <a:r>
              <a:rPr lang="ru-RU" sz="2000" dirty="0" smtClean="0"/>
              <a:t>Калибр, мм:30</a:t>
            </a:r>
          </a:p>
          <a:p>
            <a:pPr>
              <a:buNone/>
            </a:pPr>
            <a:r>
              <a:rPr lang="ru-RU" sz="2000" dirty="0" smtClean="0"/>
              <a:t>Скорострельность,</a:t>
            </a:r>
          </a:p>
          <a:p>
            <a:pPr>
              <a:buNone/>
            </a:pPr>
            <a:r>
              <a:rPr lang="ru-RU" sz="2000" dirty="0" smtClean="0"/>
              <a:t>выстрелов/мин:390—425</a:t>
            </a:r>
          </a:p>
          <a:p>
            <a:pPr>
              <a:buNone/>
            </a:pPr>
            <a:r>
              <a:rPr lang="ru-RU" sz="2000" dirty="0" smtClean="0"/>
              <a:t>Начальная скорость пули, м/с:185</a:t>
            </a:r>
          </a:p>
          <a:p>
            <a:pPr>
              <a:buNone/>
            </a:pPr>
            <a:r>
              <a:rPr lang="ru-RU" sz="2000" dirty="0" smtClean="0"/>
              <a:t>Прицельная дальность, м:1700</a:t>
            </a:r>
          </a:p>
          <a:p>
            <a:pPr>
              <a:buNone/>
            </a:pPr>
            <a:r>
              <a:rPr lang="ru-RU" sz="2000" dirty="0" smtClean="0"/>
              <a:t>Боекомплект, шт:30 гранат</a:t>
            </a:r>
          </a:p>
          <a:p>
            <a:pPr>
              <a:buNone/>
            </a:pPr>
            <a:r>
              <a:rPr lang="ru-RU" sz="2000" dirty="0" smtClean="0"/>
              <a:t>Прицел:ПАГ-17</a:t>
            </a:r>
            <a:endParaRPr lang="ru-RU" sz="2000" dirty="0"/>
          </a:p>
        </p:txBody>
      </p:sp>
      <p:sp>
        <p:nvSpPr>
          <p:cNvPr id="33794" name="AutoShape 2" descr="data:image/jpeg;base64,/9j/4AAQSkZJRgABAQAAAQABAAD/2wCEAAkGBhERERQREhQUEhMVGBgXGBcYFhsYFxoXGBIXGhMZGR0ZGyYfHhokHBgVHy8gIygpLCwsFx4xNTAqNScrLykBCQoKDgwOFA8PFCkdHxwtKSwpLCksKSkpLCwpKiwpKSkpKSkpKSkuKSksNSkpKSksKSkqLCwpKSkpKSwsKSksKf/AABEIALoBDwMBIgACEQEDEQH/xAAcAAEAAQUBAQAAAAAAAAAAAAAABwMEBQYIAgH/xABGEAABAwIEAwUEBQgJBAMAAAABAAIDBBEFEiExBkFhBxMiUXEygZGxFEJSYqEIIzNygpLB8BUkg6KywtHS4RdDc5NEU4T/xAAZAQEBAQEBAQAAAAAAAAAAAAAAAQIDBAX/xAAeEQEAAwACAwEBAAAAAAAAAAAAAQIRAzESIUFRBP/aAAwDAQACEQMRAD8AnFEVljOLR0sElRKbMjaXH3bAdSbD3oL1FBknavikU5qPzVRSuP6NrQGtb5ZgMwd1N/TkpR4Q47pMSjzQuyyD2onECRvW3Nv3h+CDYkREBERAREQEREBERAREQEREBERAREQEREBERAREQEREBERAREQFj8ewSOsp5KaW/dyCxsbHRwcCPQgFZBEHPfEHZjiGGvdJTXqIN7tFzbmHs/iFrlNLFK8Pic6jqmm4LSQ0u8wRq0rqdaRxl2U0lfeRoEE/22jQn7zefqNfVQapw12wT0zmwYowubsKhg19XgaO9W2PQqWMOxOGojbLDI2WN2zmm4/4PTdc74zg1bhp7mri76A6B3tNI+67z6HVecDqpqdxqMKnIO74Ha36Fp0cPx8ig6URR7wh2wU1SRDVD6JUbWdpG4/dcfZPR3xKkEFUfUREBERARFZYrijYGZiMxOgb5+fuQXqLF4dxDFKNT3bhu1x8tyDzCybXAi41BQfUREBUjVsvlztv5ZhdVVzT2g1c8OKVn5xzCJCRZxIIcGOaB5HK4X9/vDpZFr/AFJLFh1MybN3mTM7MbkF7i6x9A4aclsCAiIgIiICIiAiIgIiICIiAiIgIiIKNXSMlYY5Gtex2ha4XB9xUVcXdiviM+HOMbxr3ZNv3HfwPxUtog5kqKoZ+4xOJzHt8Pehtng/eCzmC41iWF2fTyfTqM/UuXC3Tm0+mnRTJxNwfS17Mk7LkDwvGjm+h5joVCPFnC1ZgUjZIZS6F7jYgXbcDZ7TtcH/lREkYB214fUPEUgkpXmwvLbJm5jMDp6uAW/seCAQQQdQRqCOVlzS7EqHEBaZopKn7Y/RuPXy9/wAVc4LxxV4RK+m7zvIxbw3zsF2ggtDtQdbmxtrsg6PWv8Xcb02GtjdUZ/zhIaGC58IuSbkaatF/vBR3SdrMkwFpspP1Q1oPwtcrSOPcXdVVDe9mLrRgMJ8TBdzs4OW5BJy6gHYAjmCp9wLjKnq6M1sedsbQ8vDhZzTGLvGhsfUEgrBx44yuAlYcuYWa02uNL8iQTzNlEdLVzR0fcNnl7tzdWNkd3Zu/McoabWzbkb6g+SwFHxBV07y5sriSbnP4wSLWJzX18I13FtCpspMalymxUxZWzvLZmvLHZmhsTyPZyP7sNaXAtcAXeYW34dxE5oLbZ8o9k+F7fK+m3XUeRKijB+0iKVoiqoy4luUk2c132rg2B5aHy3J3zYaY2h9K8Swi5ETnEOZYXIik9qM7fm33bsNArus5jfqPjcZyyeIwj7d8zRc6ZjYWHX5LZmPBAIIIOoI2IOyjOi4h8EczHGUPFwGxguFgL3LLtuL2N7C55K2HGD8OqhI8/wBQmeGPYAbQyOBPes8mGxLmbbkeSkbHctROrn/rnTufJHHA85CQC5waHtBtmAAJGttDyPraN8fdHWVUtU/NmkfmyCxb7LWgbaizQpoj7L8LMj52w6yHMbSPyeI3OUB1gCddNFB2DVkkuJwwtcRG+pa3KALd33/s7ajLpqit4oe1atjdHGWiXM5jWtLAHOu9rTYtIsdR9UqZ1bNw2EWIijGU3bZjdD5jTQq5VgERFQREQEREBERAREQEREBERAREQEREBW9dQRzMMcrGyMO7XC4VwiCE+PuxdsTJKmjcAxjXPfG47NaCXFp8rA6fNRKHtOjhY2ABHTzHP5+q6l4/wioqsPnp6YtErwBYmwc3MC9t+RIBGumvJcv4lhs1PI6KeN0Ujd2uFj69R1GhUFu5luo8+R9F8JuvrRfnZXEdI14AY7x/Ydpm10yHY8vCbHyzKD1BiJjsI75bDM1xzNLreIgAAt8tNdNyrwOin28L/sOI/uu0DvTQ+QKxDmkEgggjQg6EHyI80FuaC6qaBzSRbbcFX3D/ABHJSSB1s7di0uIu3yB8uhBHTmranrpC0hw7xjQBc7svo3xeV/qm48rbr7PRvyCQGN7edsuZp3IIPTmNPkmaJDwbiSicRMHCFzmnvBZwF9LktFwTYDxi/kTyVXGY5KuIujtPSOy3jY/K7wm7XtOxeD9Vw6ed4wijscxNxzDSRdt9QDa3+nkt24VxcMtG3vAwt8L8uhtfQ2FgdHfDpc45ImY9fCEn8CcQxR4eYzPn+jtcAXjJI1jQSxkgOzmjw9Q0FQ52Vwd5itJfk7N+7G538FuONv8A6tUyXBPcuFxa9spAv+04rXuxRgOKxk/VZIR6lth80pabR7HR6Ii6giIgIiICIiAiIgIiICIiAiIgIiICIiAiIgLEcR8KUtfH3dTGHgey7Z7D5tcNR8jzBWXRBzxxn2NVVHmlp71UA10H51g+80e0PvN+AUeFq7KUBdo2Cwz1k8kdmOzWuAACQAHXA03BN99ea53vFM1c1HzawEBsozgCwde0jRyAdzA+y648rI/D/CXscHsH1rWy/wDkbqWeurfvLzV4e+M2cPfyKowTujcHNJa4bEabjVaidRTVVsxY4FjiCNnDQ6jUfw5gpK8uu85RckWADRfc2AAA35L1UUToyA/S+oO7SORaRcOHUXQV7Ml3tG62rtcpNze4HsixA0BHh2F9PD2SRnKMzc9tM2jhfQ3b4XNvzVFktlcQVbhcCxBI0IDh7QJIBGh0AuNbXHNUZGvrXxtfTxDKx+jwBfNa1uvJZ7sogMVa177NJytaL6kmRpOnoFr1IWOcLOI+6bX9xA8Q+Duh3Wy0tTGwA5wLdbG4NjpvuPwWZgdFIonwTtRliGWRrqlvI2IcP2nCxHrr1W7Scf0DIGzyTNjDh7BN5A62rcoubjpp1WtGUxnGIqWF88zsrGD3k/VaBzcToAsD2f8AG7sTjleYjGI35Q4ew4HUAE6lwFr8tQdL2Ud4zXz8RYgKWAujo4vE51tmneQ/fcNGtOw/aUyYRhMVLCynhaGRxizR8yfMk3JPMlBeIiKgiIgIiICIiAiIgIiICIiAiIgIiICIiC3xCp7uJ8n2Wud8BcKG6mDMLnnqfmVKvFl/oc9vsH5i6id9SQLHzHzXh/qn3ENVYatwm5JIvpbXy3stYxLAiHARg7Em+wsdr+akbQqxqKAEnp8z/wAWXKnJarWai6WItJaRYjzVelrHtBbo5h1LHC7b+YG4d95pB6rcq/BGv9oXOw878lg6/hySEOcAZIwSMwHMb3H4X20XtpyRZiYxjvojJP0Rs7/63HX9h2zvTR3kHbq2d4bjUHmDvfmPiqjmgq679rwBKC+2ma/jHlqfaHR3uIXRGOzaLKUGOvjPj8dzckm7tdTqd+eh9xGt7SaksC5pEjRbxDQj9Ybt+XkSrUlBvEXEERaHEkAm17X1texA1B91upWDr6iJsz3SRukY72QSWOGxdrvz58iNlhoZXMOZpLXDmPx9yup64yhrXWvoLnRo8iPIi5B5baCyCUuzPjilpHtpBGI4pnE96Qc+cjw5zc3aAMvT4qYqPEIpgTFIyQA2JY4OAPkbHdcwYLTtaQ5jc0guCSWge1a7SL+H031Ww4ZiVRTyiWN7YiBY5bm/i2dfQttyI3KCQ+1DEZ6KakrmOf3LXGKUZjkbmN2vycyfEL/daOa3nDa5s0TJG7OF/fzWqs4gosXppKOQiN8rS3I4i+b6rmHZxDrOA302WC7JcbkifLhlTpNA4st529kjoWi3oG+aolFERUEREBFrHE3H1LSMfZ4klaDZrfEA7YZyNBryvfotN4O7TKuqqI4y5r2ukDTeMNOU63Bb0vv5KaJZREVBERAREQEREBERAREQUqmnbIxzHatcC0+hFior4jwT6O4MeRc6g+Y1F+illR9xlQOle1kkUj5pHFsbo2lwtYk3cBZrAObrWJ6rjzV2vWrDTZGOaSRqL3Snqbg35k/z8lUYwwDuZQ7w6XdfM3yBvqqU9L4btN7X2Xz/AB+1b39fXO1LvstJ95vb8L/FXLYbR5OgBPmTbN8yqFPF4XdT8rLIPOl9wBsN9z/wusdJLAY3wZHKc8No3ncfUPuG3u+C0jEsPkgfklaWnl5HqDzUrl50t7+miyeDcJtrjaZgdAD4r8z5N5g9Rt8F2pyTuds4gtriDmaSCOY6/wAOiqsa2QgEZH+YHgPq0ez6jToN1s/anwpDhtW2OAuySR94GuNyy73NsDzHh0vr6rUJGOY4tcC1w0IIIIPkQdQV6UfZqRzXBrha+x3BF9wRe49Lqk8WuND1G3uVeSoc4NYTZgN/fsXEcza/X8F4ZCX+ycxFrDZx/VHP0vfog90la+PY+7l/weoWepceD9DbNp7WnM3AsfEfZ5Dc6aLWieX89V5Qbc+B79iLdNB+Cr4DhckFQ2dr3XB1Hm3mN732I13AWt4djkkR+03yP8/z5hbhRYpnZmEb/hYfvEhv4oJ3wLHI6qIPYRmsM7ebXW1BG9vIq/mmaxpc4hrRqSTYAeZJ2XPUfFpgeHtmbG8bd3eR3pcWZ8cwWOxzjepqfG4yPF9DIbtB+6xoEYPuuromXHO1KkhB7r8+ftXyxfvn2v2QVGHEXanUVN25/D9ll2R++3if+0bdFozqguJc8lx6qjLN5c1Bd1mKSSe0dBsALNF/IDRb/wBi9JmqmOtsZHfBmUcvN3movzKWuxAjvx55JPmzqgm5ERaBERAREQEREBERAREQEREGKxzhuGqbZ4s+2jx7Q6HzHQqMcW4SqKOQuDcwItcey5t+Y5Eddr6bqY1r3GeHuNPNPG9zJI4ZCObTlY5wBHI35j8Vx5OKLe47XULR4/PPI6GkYy7AS98h03tYW6+vPlqqVBitfJ3tg0SQEB0ZsQ4m9wLC49k6hxvcLA8H8ZS4dI98bI5WyNDXxyC7XAG7TprcG/xPu9N4uqBJNPE4wSzOLnGIlgDeTGgHQDz366p4QJS4MEVfE6eSRtOyM5JGucA5r7X+tpl1uHHfXTe15xf2iUlHQuhoKpklQ3K1pbaTd4MjibFl7ZvjooJqe8z3ka7MbGzwbnTQm9ibjmvOcc2D3Fw/iVqtYr0i+xXFZap4nldNLJexc92YWGtm2aMoFz4et1J3DdHDjcchr5Ig6MNZHL4GVGa1ySdM7QMujgbk6WIKiQvj27twNtLP58tCzX0uPVfLaA30G+uuvS62Mxxfw3/R9W6mLxMA1rmuabXa6+W+9jpqBf1WDcATZt9eR1Pppv8AD3K+fPTg3yOkPU923QW2BLj8V9bjEguIwyIfcABt6nxH4oKrMKme28rQwW0fI4MPTfVw6EehC8/RaVntyPlPlGMo/edr8AraqikbldK2S7xmaXgtDm7XBOrh1Cod+eXh9NPx3UGYirctu6hihvoHPsXfF/8AAK8psMNQ3vZqhzm3I5gaeRfsPctaiJzC2/XX36rYX1LWhliWDLZtmAuNhdxBcSNb3089yg2HA8Cgke2KBgfI4hoc4FwFza9yMum/uU54ZgcUdM2ncyNzcoDxlBa428RIO9zfdaF2M4KS2ask8Yc7JAXWc5rWAiVwPLMXZbC3sKUFYgRzxL2KUc930xNLJ5DxRE/qk3b+ybdFE3FHZzXUN3SRF0Y/7jPEz3m12/tALp9fCLpg44LSpJ7Gq3LVRg7F7m/vxm34gfzZSRxV2UUNW172RiCaxIMfhaXW0zN235ixUf8ACvAWIUtS1xgfYPY4Gw0LXX1OwHK91JE7oiLQKBe0Pjmu/pZzIHSBtI8BkbM1nHK0uc8N1dcm2umW3mbz0oo7U+z2uqqoVNEG2MWSQBwjeXNcbE3IDiWloFzpk9FJGPd24VkUbzUUbGPcB3Ni4NzZvGJMzr2y3ItzGo1urXDPygJw55qKdj2n2RGS0t1O5cTm5DYbLQMVwjEKW4nhniZf/uMJZ+8QWE9QsUahrt2N9W3b8tPwQTTT/lCQn26V7fR4NvU2+QWXpO3PDX3zCWOw5tB+Fjr8+i58IbyJHrr+I/0Xzuzy19EHR8nbVhAH6Z56CGT/AEsrOXt4wwbCod6RAf4nhQbg3DdXWODKeGSUk2uGnKP1nHwtHqVtkfYfix3bA31m/wBGlBvcv5QNCPZgqXeojH+crEu/KEOd1qW7L+EF9nW6nUX9B8Vgmdg+Jnd1MP7R38I16l7BcSDS4PpnED2Q91z0GZgF/UhBmJvyhn/Uo2j1lJ+TQrKT8oGsPs08A9c5/wAwVtD2C4iRcyUzOhe8n8GEKu38n+t5z0w/9h/yILSbt0xJ2whZ6M/3ErCY52l4hWRGGaW8ZIJaGsaDY3Fy1gNr9VtbfyfarnUwfuvKrN7A6lgu2eB50FnMcBYnxeetttPggjCGvkYx0LXAxSOa8sIFi5vs3vrcXI359VbWc0kEFp6ggj47KXWfk9vtc1bc3/iJHpq65V1/0GkIANaLDYdxt6fnNFBDtRUSyuMkjnyOOhc9xc46W3cSVbuYRyUzVvYY2ON0jq4NDQSS6HwgD+0uojfI3OW5iWZrZra5c3tWueWtrn+KCvVcQ1M0QhlldJGwXaHBpILWnL4rZtrjdW01GWNdmtfM0fEPv8h+CpBlyQ27rkgWG4NxtvcjkvdVM97rP0IJFsuWxvrcefqg+UlY6IlzctyC3xMY8WO9g9pAPW1wqIWapOEKmSWKEMs+Y2YDoD5+J1m+6+q2LF+x+spou8e6M3bI6wedO7idIRowguLWOsAeSDT6zGp5Y44ZJHPjiFo2nZo6eSsrqeeAuyrDJaSmqpGPnfLGx5D3nIHFoLgGtsLA33uqeJdndNVz1tFpBJGY6ilcB7McsQY9mXnEJInaDYuFrX1ohjD8NdIC+wDAQCS4NHm61+dvmsjHgpqO9MTw8Qtz92w3cWk+LLmtmOhJAvoFcRdn2IPrf6PMbhI3mcxiazfvM1rZOo1J0tfRUMd4OxDDX5ponxhp0mYc0fSz27ejrHooJu7H+I6SahjpoXESQN8cbyM3icSXNsBmYSTqNr2PJb6uX+BeJaelxCOrqGu8Ob9HYDM5paXFo6Emw0J8l0thmJR1ETJonZo3i7T+B99wR7lRdIl0VBEVhjeOQUcLp6h2SNtgTYnVxAaLAX1JAQX6LAcPccUdc8xwPLnBuexaR4bgXB23IWfQEREHwha9i/Z7htVrLSxFx+s0d2796OxPvWxIgi2u7AKNzgYp54m31acr9PJpIBHvzLP4L2R4XTWPcd+8a5pj3n93Rn91bmiDzHE1oDWgNA0AAsAOgC9IiAiIgIiICIiAiIg8yRhwLXAOaRYgi4IO4IPJRTxb2MQB8lZTP7lrA6Qw5MzbtbezLEEbE5TcXOlhopYXmVgcC07EWPod0HKtThLgBNG9rrgPbZjonEE6Obca+ocscWvbe4Zd25cW5xZwdfU3adN9yCRzU4cFYZS1uExUcz2CaAzRghze8ZkneAQL3y2y3Gx06FRnx5wtJSSZJQA6xLHD2ZGj7Px23HvWR0Hg9SytooZHAPbNExzgdrlozD1Bv6WVR+AQkG4c9xa5oc97pCA5pabZybaEjTzUV9jXaC1mTC5je5cIHAaD2nOjde3O5aetvJTMtDSexypzYTAw+1EZIj6tldb8CFr/AGp8Vy4biFNUwRZnmnkje54PduYZWua27SDmaWk77PHmt94Z4abRCdjHFzJZ5JwCLZO8DbsGuoBBseqvMYwmOqhfBLmyPtfK8sdo4HdpB5e9BB7e37ECR+ZpbeQZJc9P0q9y9uGJvBApacg6Ed1K648v0ikCPsXwppzCOYOBuCJ5Ab+d8yuD2T4ed/pB/wD1Tf71BzviEM00r5fo5j7x18kcTmsBPJrdbDosphXHWJxRtpaeeRjW3DWta241JdqW38zqVOJ7H8MO7Jj61M3+9fYexzB2/wDxi79aWU/50wQrNxPjZ9qqqB/bBnycFQZxFijDn+myAgHV1WDa410Lzr7lP8PZnhLNqKnP6zM3+K6v4eD8PZ7NHSt9II/9qYOYafiisvYVczS7dxnfyvoSDe3T0TEqid8eaWqfLd1gxzpnXt9a725OfnfourYMPij9iNjP1WgfILXOO+z+PFWxNklfF3WctLQDcvaBrm5AtBtz6Jghjsxx1mG1X0moIbHJE5tr+Kxc0tcBzBLSF0hG/MAfMA/EKLB+T3R3N6iosb6WjG4GW/h1sc19r3G1tZTjjDQGjQAAD0A0SB6REVBERAREQEREBERAREQEREBERAWF4uqWtpZGubO4SNcy8LM723adbXAt66clmkQci11N3b3NYx9jduaRga8t6su4MOmwKu4Kisc0XzzMY0taHPLgwED2Q/2RoNBpouparCoJf0kUcl/tMa75hYSs7N8MlvmpYxffLdn+EgKYObKTHp4jHle4Oic1zNtCwkt0trrbfystzoO3LEmECQwyDnmisf7r2qQqrsPw52rO9jP6wcPgR/FYqv7DLtLY6nfk6MDn5i/yQY/Dfyg3ZmiopW5frGJ5zDqGvFj6ZverPG+3Sq729O2NsN7gPZd+XT2rOIvvsq0XYFKA90tSwZWksAYXAkajPfL4d7gDn8Y0p20jm+N8rCLu9kEEcmC1yD946dEHUfCmMOq6OCocAHSMDiBte5Bt8FllFPYnxAZu9pxnEcLGZQ95dYFxAAFw0dSBrdSskAiIqCIiAiIgIiICIiAiIgIiICIiAiIgIiICIiAiIgIiICIiAiIg+ObcWK1U9leEaf1OLS32uW31vj587ra0QYfAeEaOhzfRYWxZw0OsXG4be3tE+Z9Vm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hERERQREhQUEhMVGBgXGBcYFhsYFxoXGBIXGhMZGR0ZGyYfHhokHBgVHy8gIygpLCwsFx4xNTAqNScrLykBCQoKDgwOFA8PFCkdHxwtKSwpLCksKSkpLCwpKiwpKSkpKSkpKSkuKSksNSkpKSksKSkqLCwpKSkpKSwsKSksKf/AABEIALoBDwMBIgACEQEDEQH/xAAcAAEAAQUBAQAAAAAAAAAAAAAABwMEBQYIAgH/xABGEAABAwIEAwUEBQgJBAMAAAABAAIDBBEFEiExBkFhBxMiUXEygZGxFEJSYqEIIzNygpLB8BUkg6KywtHS4RdDc5NEU4T/xAAZAQEBAQEBAQAAAAAAAAAAAAAAAQIDBAX/xAAeEQEAAwACAwEBAAAAAAAAAAAAAQIRAzESIUFRBP/aAAwDAQACEQMRAD8AnFEVljOLR0sElRKbMjaXH3bAdSbD3oL1FBknavikU5qPzVRSuP6NrQGtb5ZgMwd1N/TkpR4Q47pMSjzQuyyD2onECRvW3Nv3h+CDYkREBERAREQEREBERAREQEREBERAREQEREBERAREQEREBERAREQFj8ewSOsp5KaW/dyCxsbHRwcCPQgFZBEHPfEHZjiGGvdJTXqIN7tFzbmHs/iFrlNLFK8Pic6jqmm4LSQ0u8wRq0rqdaRxl2U0lfeRoEE/22jQn7zefqNfVQapw12wT0zmwYowubsKhg19XgaO9W2PQqWMOxOGojbLDI2WN2zmm4/4PTdc74zg1bhp7mri76A6B3tNI+67z6HVecDqpqdxqMKnIO74Ha36Fp0cPx8ig6URR7wh2wU1SRDVD6JUbWdpG4/dcfZPR3xKkEFUfUREBERARFZYrijYGZiMxOgb5+fuQXqLF4dxDFKNT3bhu1x8tyDzCybXAi41BQfUREBUjVsvlztv5ZhdVVzT2g1c8OKVn5xzCJCRZxIIcGOaB5HK4X9/vDpZFr/AFJLFh1MybN3mTM7MbkF7i6x9A4aclsCAiIgIiICIiAiIgIiICIiAiIgIiIKNXSMlYY5Gtex2ha4XB9xUVcXdiviM+HOMbxr3ZNv3HfwPxUtog5kqKoZ+4xOJzHt8Pehtng/eCzmC41iWF2fTyfTqM/UuXC3Tm0+mnRTJxNwfS17Mk7LkDwvGjm+h5joVCPFnC1ZgUjZIZS6F7jYgXbcDZ7TtcH/lREkYB214fUPEUgkpXmwvLbJm5jMDp6uAW/seCAQQQdQRqCOVlzS7EqHEBaZopKn7Y/RuPXy9/wAVc4LxxV4RK+m7zvIxbw3zsF2ggtDtQdbmxtrsg6PWv8Xcb02GtjdUZ/zhIaGC58IuSbkaatF/vBR3SdrMkwFpspP1Q1oPwtcrSOPcXdVVDe9mLrRgMJ8TBdzs4OW5BJy6gHYAjmCp9wLjKnq6M1sedsbQ8vDhZzTGLvGhsfUEgrBx44yuAlYcuYWa02uNL8iQTzNlEdLVzR0fcNnl7tzdWNkd3Zu/McoabWzbkb6g+SwFHxBV07y5sriSbnP4wSLWJzX18I13FtCpspMalymxUxZWzvLZmvLHZmhsTyPZyP7sNaXAtcAXeYW34dxE5oLbZ8o9k+F7fK+m3XUeRKijB+0iKVoiqoy4luUk2c132rg2B5aHy3J3zYaY2h9K8Swi5ETnEOZYXIik9qM7fm33bsNArus5jfqPjcZyyeIwj7d8zRc6ZjYWHX5LZmPBAIIIOoI2IOyjOi4h8EczHGUPFwGxguFgL3LLtuL2N7C55K2HGD8OqhI8/wBQmeGPYAbQyOBPes8mGxLmbbkeSkbHctROrn/rnTufJHHA85CQC5waHtBtmAAJGttDyPraN8fdHWVUtU/NmkfmyCxb7LWgbaizQpoj7L8LMj52w6yHMbSPyeI3OUB1gCddNFB2DVkkuJwwtcRG+pa3KALd33/s7ajLpqit4oe1atjdHGWiXM5jWtLAHOu9rTYtIsdR9UqZ1bNw2EWIijGU3bZjdD5jTQq5VgERFQREQEREBERAREQEREBERAREQEREBW9dQRzMMcrGyMO7XC4VwiCE+PuxdsTJKmjcAxjXPfG47NaCXFp8rA6fNRKHtOjhY2ABHTzHP5+q6l4/wioqsPnp6YtErwBYmwc3MC9t+RIBGumvJcv4lhs1PI6KeN0Ujd2uFj69R1GhUFu5luo8+R9F8JuvrRfnZXEdI14AY7x/Ydpm10yHY8vCbHyzKD1BiJjsI75bDM1xzNLreIgAAt8tNdNyrwOin28L/sOI/uu0DvTQ+QKxDmkEgggjQg6EHyI80FuaC6qaBzSRbbcFX3D/ABHJSSB1s7di0uIu3yB8uhBHTmranrpC0hw7xjQBc7svo3xeV/qm48rbr7PRvyCQGN7edsuZp3IIPTmNPkmaJDwbiSicRMHCFzmnvBZwF9LktFwTYDxi/kTyVXGY5KuIujtPSOy3jY/K7wm7XtOxeD9Vw6ed4wijscxNxzDSRdt9QDa3+nkt24VxcMtG3vAwt8L8uhtfQ2FgdHfDpc45ImY9fCEn8CcQxR4eYzPn+jtcAXjJI1jQSxkgOzmjw9Q0FQ52Vwd5itJfk7N+7G538FuONv8A6tUyXBPcuFxa9spAv+04rXuxRgOKxk/VZIR6lth80pabR7HR6Ii6giIgIiICIiAiIgIiICIiAiIgIiICIiAiIgLEcR8KUtfH3dTGHgey7Z7D5tcNR8jzBWXRBzxxn2NVVHmlp71UA10H51g+80e0PvN+AUeFq7KUBdo2Cwz1k8kdmOzWuAACQAHXA03BN99ea53vFM1c1HzawEBsozgCwde0jRyAdzA+y648rI/D/CXscHsH1rWy/wDkbqWeurfvLzV4e+M2cPfyKowTujcHNJa4bEabjVaidRTVVsxY4FjiCNnDQ6jUfw5gpK8uu85RckWADRfc2AAA35L1UUToyA/S+oO7SORaRcOHUXQV7Ml3tG62rtcpNze4HsixA0BHh2F9PD2SRnKMzc9tM2jhfQ3b4XNvzVFktlcQVbhcCxBI0IDh7QJIBGh0AuNbXHNUZGvrXxtfTxDKx+jwBfNa1uvJZ7sogMVa177NJytaL6kmRpOnoFr1IWOcLOI+6bX9xA8Q+Duh3Wy0tTGwA5wLdbG4NjpvuPwWZgdFIonwTtRliGWRrqlvI2IcP2nCxHrr1W7Scf0DIGzyTNjDh7BN5A62rcoubjpp1WtGUxnGIqWF88zsrGD3k/VaBzcToAsD2f8AG7sTjleYjGI35Q4ew4HUAE6lwFr8tQdL2Ud4zXz8RYgKWAujo4vE51tmneQ/fcNGtOw/aUyYRhMVLCynhaGRxizR8yfMk3JPMlBeIiKgiIgIiICIiAiIgIiICIiAiIgIiICIiC3xCp7uJ8n2Wud8BcKG6mDMLnnqfmVKvFl/oc9vsH5i6id9SQLHzHzXh/qn3ENVYatwm5JIvpbXy3stYxLAiHARg7Em+wsdr+akbQqxqKAEnp8z/wAWXKnJarWai6WItJaRYjzVelrHtBbo5h1LHC7b+YG4d95pB6rcq/BGv9oXOw878lg6/hySEOcAZIwSMwHMb3H4X20XtpyRZiYxjvojJP0Rs7/63HX9h2zvTR3kHbq2d4bjUHmDvfmPiqjmgq679rwBKC+2ma/jHlqfaHR3uIXRGOzaLKUGOvjPj8dzckm7tdTqd+eh9xGt7SaksC5pEjRbxDQj9Ybt+XkSrUlBvEXEERaHEkAm17X1texA1B91upWDr6iJsz3SRukY72QSWOGxdrvz58iNlhoZXMOZpLXDmPx9yup64yhrXWvoLnRo8iPIi5B5baCyCUuzPjilpHtpBGI4pnE96Qc+cjw5zc3aAMvT4qYqPEIpgTFIyQA2JY4OAPkbHdcwYLTtaQ5jc0guCSWge1a7SL+H031Ww4ZiVRTyiWN7YiBY5bm/i2dfQttyI3KCQ+1DEZ6KakrmOf3LXGKUZjkbmN2vycyfEL/daOa3nDa5s0TJG7OF/fzWqs4gosXppKOQiN8rS3I4i+b6rmHZxDrOA302WC7JcbkifLhlTpNA4st529kjoWi3oG+aolFERUEREBFrHE3H1LSMfZ4klaDZrfEA7YZyNBryvfotN4O7TKuqqI4y5r2ukDTeMNOU63Bb0vv5KaJZREVBERAREQEREBERAREQUqmnbIxzHatcC0+hFior4jwT6O4MeRc6g+Y1F+illR9xlQOle1kkUj5pHFsbo2lwtYk3cBZrAObrWJ6rjzV2vWrDTZGOaSRqL3Snqbg35k/z8lUYwwDuZQ7w6XdfM3yBvqqU9L4btN7X2Xz/AB+1b39fXO1LvstJ95vb8L/FXLYbR5OgBPmTbN8yqFPF4XdT8rLIPOl9wBsN9z/wusdJLAY3wZHKc8No3ncfUPuG3u+C0jEsPkgfklaWnl5HqDzUrl50t7+miyeDcJtrjaZgdAD4r8z5N5g9Rt8F2pyTuds4gtriDmaSCOY6/wAOiqsa2QgEZH+YHgPq0ez6jToN1s/anwpDhtW2OAuySR94GuNyy73NsDzHh0vr6rUJGOY4tcC1w0IIIIPkQdQV6UfZqRzXBrha+x3BF9wRe49Lqk8WuND1G3uVeSoc4NYTZgN/fsXEcza/X8F4ZCX+ycxFrDZx/VHP0vfog90la+PY+7l/weoWepceD9DbNp7WnM3AsfEfZ5Dc6aLWieX89V5Qbc+B79iLdNB+Cr4DhckFQ2dr3XB1Hm3mN732I13AWt4djkkR+03yP8/z5hbhRYpnZmEb/hYfvEhv4oJ3wLHI6qIPYRmsM7ebXW1BG9vIq/mmaxpc4hrRqSTYAeZJ2XPUfFpgeHtmbG8bd3eR3pcWZ8cwWOxzjepqfG4yPF9DIbtB+6xoEYPuuromXHO1KkhB7r8+ftXyxfvn2v2QVGHEXanUVN25/D9ll2R++3if+0bdFozqguJc8lx6qjLN5c1Bd1mKSSe0dBsALNF/IDRb/wBi9JmqmOtsZHfBmUcvN3movzKWuxAjvx55JPmzqgm5ERaBERAREQEREBERAREQEREGKxzhuGqbZ4s+2jx7Q6HzHQqMcW4SqKOQuDcwItcey5t+Y5Eddr6bqY1r3GeHuNPNPG9zJI4ZCObTlY5wBHI35j8Vx5OKLe47XULR4/PPI6GkYy7AS98h03tYW6+vPlqqVBitfJ3tg0SQEB0ZsQ4m9wLC49k6hxvcLA8H8ZS4dI98bI5WyNDXxyC7XAG7TprcG/xPu9N4uqBJNPE4wSzOLnGIlgDeTGgHQDz366p4QJS4MEVfE6eSRtOyM5JGucA5r7X+tpl1uHHfXTe15xf2iUlHQuhoKpklQ3K1pbaTd4MjibFl7ZvjooJqe8z3ka7MbGzwbnTQm9ibjmvOcc2D3Fw/iVqtYr0i+xXFZap4nldNLJexc92YWGtm2aMoFz4et1J3DdHDjcchr5Ig6MNZHL4GVGa1ySdM7QMujgbk6WIKiQvj27twNtLP58tCzX0uPVfLaA30G+uuvS62Mxxfw3/R9W6mLxMA1rmuabXa6+W+9jpqBf1WDcATZt9eR1Pppv8AD3K+fPTg3yOkPU923QW2BLj8V9bjEguIwyIfcABt6nxH4oKrMKme28rQwW0fI4MPTfVw6EehC8/RaVntyPlPlGMo/edr8AraqikbldK2S7xmaXgtDm7XBOrh1Cod+eXh9NPx3UGYirctu6hihvoHPsXfF/8AAK8psMNQ3vZqhzm3I5gaeRfsPctaiJzC2/XX36rYX1LWhliWDLZtmAuNhdxBcSNb3089yg2HA8Cgke2KBgfI4hoc4FwFza9yMum/uU54ZgcUdM2ncyNzcoDxlBa428RIO9zfdaF2M4KS2ask8Yc7JAXWc5rWAiVwPLMXZbC3sKUFYgRzxL2KUc930xNLJ5DxRE/qk3b+ybdFE3FHZzXUN3SRF0Y/7jPEz3m12/tALp9fCLpg44LSpJ7Gq3LVRg7F7m/vxm34gfzZSRxV2UUNW172RiCaxIMfhaXW0zN235ixUf8ACvAWIUtS1xgfYPY4Gw0LXX1OwHK91JE7oiLQKBe0Pjmu/pZzIHSBtI8BkbM1nHK0uc8N1dcm2umW3mbz0oo7U+z2uqqoVNEG2MWSQBwjeXNcbE3IDiWloFzpk9FJGPd24VkUbzUUbGPcB3Ni4NzZvGJMzr2y3ItzGo1urXDPygJw55qKdj2n2RGS0t1O5cTm5DYbLQMVwjEKW4nhniZf/uMJZ+8QWE9QsUahrt2N9W3b8tPwQTTT/lCQn26V7fR4NvU2+QWXpO3PDX3zCWOw5tB+Fjr8+i58IbyJHrr+I/0Xzuzy19EHR8nbVhAH6Z56CGT/AEsrOXt4wwbCod6RAf4nhQbg3DdXWODKeGSUk2uGnKP1nHwtHqVtkfYfix3bA31m/wBGlBvcv5QNCPZgqXeojH+crEu/KEOd1qW7L+EF9nW6nUX9B8Vgmdg+Jnd1MP7R38I16l7BcSDS4PpnED2Q91z0GZgF/UhBmJvyhn/Uo2j1lJ+TQrKT8oGsPs08A9c5/wAwVtD2C4iRcyUzOhe8n8GEKu38n+t5z0w/9h/yILSbt0xJ2whZ6M/3ErCY52l4hWRGGaW8ZIJaGsaDY3Fy1gNr9VtbfyfarnUwfuvKrN7A6lgu2eB50FnMcBYnxeetttPggjCGvkYx0LXAxSOa8sIFi5vs3vrcXI359VbWc0kEFp6ggj47KXWfk9vtc1bc3/iJHpq65V1/0GkIANaLDYdxt6fnNFBDtRUSyuMkjnyOOhc9xc46W3cSVbuYRyUzVvYY2ON0jq4NDQSS6HwgD+0uojfI3OW5iWZrZra5c3tWueWtrn+KCvVcQ1M0QhlldJGwXaHBpILWnL4rZtrjdW01GWNdmtfM0fEPv8h+CpBlyQ27rkgWG4NxtvcjkvdVM97rP0IJFsuWxvrcefqg+UlY6IlzctyC3xMY8WO9g9pAPW1wqIWapOEKmSWKEMs+Y2YDoD5+J1m+6+q2LF+x+spou8e6M3bI6wedO7idIRowguLWOsAeSDT6zGp5Y44ZJHPjiFo2nZo6eSsrqeeAuyrDJaSmqpGPnfLGx5D3nIHFoLgGtsLA33uqeJdndNVz1tFpBJGY6ilcB7McsQY9mXnEJInaDYuFrX1ohjD8NdIC+wDAQCS4NHm61+dvmsjHgpqO9MTw8Qtz92w3cWk+LLmtmOhJAvoFcRdn2IPrf6PMbhI3mcxiazfvM1rZOo1J0tfRUMd4OxDDX5ponxhp0mYc0fSz27ejrHooJu7H+I6SahjpoXESQN8cbyM3icSXNsBmYSTqNr2PJb6uX+BeJaelxCOrqGu8Ob9HYDM5paXFo6Emw0J8l0thmJR1ETJonZo3i7T+B99wR7lRdIl0VBEVhjeOQUcLp6h2SNtgTYnVxAaLAX1JAQX6LAcPccUdc8xwPLnBuexaR4bgXB23IWfQEREHwha9i/Z7htVrLSxFx+s0d2796OxPvWxIgi2u7AKNzgYp54m31acr9PJpIBHvzLP4L2R4XTWPcd+8a5pj3n93Rn91bmiDzHE1oDWgNA0AAsAOgC9IiAiIgIiICIiAiIg8yRhwLXAOaRYgi4IO4IPJRTxb2MQB8lZTP7lrA6Qw5MzbtbezLEEbE5TcXOlhopYXmVgcC07EWPod0HKtThLgBNG9rrgPbZjonEE6Obca+ocscWvbe4Zd25cW5xZwdfU3adN9yCRzU4cFYZS1uExUcz2CaAzRghze8ZkneAQL3y2y3Gx06FRnx5wtJSSZJQA6xLHD2ZGj7Px23HvWR0Hg9SytooZHAPbNExzgdrlozD1Bv6WVR+AQkG4c9xa5oc97pCA5pabZybaEjTzUV9jXaC1mTC5je5cIHAaD2nOjde3O5aetvJTMtDSexypzYTAw+1EZIj6tldb8CFr/AGp8Vy4biFNUwRZnmnkje54PduYZWua27SDmaWk77PHmt94Z4abRCdjHFzJZ5JwCLZO8DbsGuoBBseqvMYwmOqhfBLmyPtfK8sdo4HdpB5e9BB7e37ECR+ZpbeQZJc9P0q9y9uGJvBApacg6Ed1K648v0ikCPsXwppzCOYOBuCJ5Ab+d8yuD2T4ed/pB/wD1Tf71BzviEM00r5fo5j7x18kcTmsBPJrdbDosphXHWJxRtpaeeRjW3DWta241JdqW38zqVOJ7H8MO7Jj61M3+9fYexzB2/wDxi79aWU/50wQrNxPjZ9qqqB/bBnycFQZxFijDn+myAgHV1WDa410Lzr7lP8PZnhLNqKnP6zM3+K6v4eD8PZ7NHSt9II/9qYOYafiisvYVczS7dxnfyvoSDe3T0TEqid8eaWqfLd1gxzpnXt9a725OfnfourYMPij9iNjP1WgfILXOO+z+PFWxNklfF3WctLQDcvaBrm5AtBtz6Jghjsxx1mG1X0moIbHJE5tr+Kxc0tcBzBLSF0hG/MAfMA/EKLB+T3R3N6iosb6WjG4GW/h1sc19r3G1tZTjjDQGjQAAD0A0SB6REVBERAREQEREBERAREQEREBERAWF4uqWtpZGubO4SNcy8LM723adbXAt66clmkQci11N3b3NYx9jduaRga8t6su4MOmwKu4Kisc0XzzMY0taHPLgwED2Q/2RoNBpouparCoJf0kUcl/tMa75hYSs7N8MlvmpYxffLdn+EgKYObKTHp4jHle4Oic1zNtCwkt0trrbfystzoO3LEmECQwyDnmisf7r2qQqrsPw52rO9jP6wcPgR/FYqv7DLtLY6nfk6MDn5i/yQY/Dfyg3ZmiopW5frGJ5zDqGvFj6ZverPG+3Sq729O2NsN7gPZd+XT2rOIvvsq0XYFKA90tSwZWksAYXAkajPfL4d7gDn8Y0p20jm+N8rCLu9kEEcmC1yD946dEHUfCmMOq6OCocAHSMDiBte5Bt8FllFPYnxAZu9pxnEcLGZQ95dYFxAAFw0dSBrdSskAiIqCIiAiIgIiICIiAiIgIiICIiAiIgIiICIiAiIgIiICIiAiIg+ObcWK1U9leEaf1OLS32uW31vj587ra0QYfAeEaOhzfRYWxZw0OsXG4be3tE+Z9VmERAREQEREBERARE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8" name="Picture 6" descr="http://wguns.ru/wp-content/uploads/2010/08/ags30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000240"/>
            <a:ext cx="4714876" cy="4857760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ПКП «Печенег»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4757742" cy="342234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Масса, кг:8,84</a:t>
            </a:r>
          </a:p>
          <a:p>
            <a:pPr>
              <a:buNone/>
            </a:pPr>
            <a:r>
              <a:rPr lang="ru-RU" sz="2000" dirty="0" smtClean="0"/>
              <a:t>Длина, мм:1155</a:t>
            </a:r>
          </a:p>
          <a:p>
            <a:pPr>
              <a:buNone/>
            </a:pPr>
            <a:r>
              <a:rPr lang="ru-RU" sz="2000" dirty="0" smtClean="0"/>
              <a:t>Патрон:7,62×54 мм </a:t>
            </a:r>
          </a:p>
          <a:p>
            <a:pPr>
              <a:buNone/>
            </a:pPr>
            <a:r>
              <a:rPr lang="ru-RU" sz="2000" dirty="0" smtClean="0"/>
              <a:t>Скорострельность,</a:t>
            </a:r>
            <a:br>
              <a:rPr lang="ru-RU" sz="2000" dirty="0" smtClean="0"/>
            </a:br>
            <a:r>
              <a:rPr lang="ru-RU" sz="2000" dirty="0" smtClean="0"/>
              <a:t>выстрелов/мин:600—800</a:t>
            </a:r>
          </a:p>
          <a:p>
            <a:pPr>
              <a:buNone/>
            </a:pPr>
            <a:r>
              <a:rPr lang="ru-RU" sz="2000" dirty="0" smtClean="0"/>
              <a:t>Начальная скорость пули, м/с:820</a:t>
            </a:r>
          </a:p>
          <a:p>
            <a:pPr>
              <a:buNone/>
            </a:pPr>
            <a:r>
              <a:rPr lang="ru-RU" sz="2000" dirty="0" smtClean="0"/>
              <a:t>Прицельная дальность, 1500</a:t>
            </a:r>
          </a:p>
          <a:p>
            <a:pPr>
              <a:buNone/>
            </a:pPr>
            <a:r>
              <a:rPr lang="ru-RU" sz="2000" dirty="0" smtClean="0"/>
              <a:t>Боекомплект, шт:100/200 патронов</a:t>
            </a:r>
          </a:p>
          <a:p>
            <a:pPr>
              <a:buNone/>
            </a:pPr>
            <a:r>
              <a:rPr lang="ru-RU" sz="2000" dirty="0" err="1" smtClean="0"/>
              <a:t>Прицел:механический</a:t>
            </a:r>
            <a:r>
              <a:rPr lang="ru-RU" sz="2000" dirty="0" smtClean="0"/>
              <a:t> (мушка и целик)</a:t>
            </a:r>
            <a:endParaRPr lang="ru-RU" sz="2000" dirty="0"/>
          </a:p>
        </p:txBody>
      </p:sp>
      <p:pic>
        <p:nvPicPr>
          <p:cNvPr id="32770" name="Picture 2" descr="Боевое стрелковое оружие Росс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83294">
            <a:off x="3930319" y="2767983"/>
            <a:ext cx="5357681" cy="2003092"/>
          </a:xfrm>
          <a:prstGeom prst="rect">
            <a:avLst/>
          </a:prstGeom>
          <a:noFill/>
        </p:spPr>
      </p:pic>
      <p:pic>
        <p:nvPicPr>
          <p:cNvPr id="32772" name="Picture 4" descr="http://t3.gstatic.com/images?q=tbn:ANd9GcSbw9OfrL0Wtb9hgMPFOZhGQZG8cjhLGns1aTdbOA8hyOwRW1l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714884"/>
            <a:ext cx="3500462" cy="19573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ПП-19-01 Витязь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400552" cy="29222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000" dirty="0" smtClean="0"/>
              <a:t>Длина 698 мм </a:t>
            </a:r>
          </a:p>
          <a:p>
            <a:pPr>
              <a:buNone/>
            </a:pPr>
            <a:r>
              <a:rPr lang="ru-RU" sz="2000" dirty="0" smtClean="0"/>
              <a:t>Масса без магазина 2,9 кг</a:t>
            </a:r>
          </a:p>
          <a:p>
            <a:pPr>
              <a:buNone/>
            </a:pPr>
            <a:r>
              <a:rPr lang="ru-RU" sz="2000" dirty="0" smtClean="0"/>
              <a:t> Ствол 230 мм</a:t>
            </a:r>
          </a:p>
          <a:p>
            <a:pPr>
              <a:buNone/>
            </a:pPr>
            <a:r>
              <a:rPr lang="ru-RU" sz="2000" dirty="0" smtClean="0"/>
              <a:t>Боекомплект, шт:30 патронов</a:t>
            </a:r>
          </a:p>
          <a:p>
            <a:pPr>
              <a:buNone/>
            </a:pPr>
            <a:r>
              <a:rPr lang="ru-RU" sz="2000" dirty="0" smtClean="0"/>
              <a:t> Скорострельность 750 </a:t>
            </a:r>
            <a:r>
              <a:rPr lang="ru-RU" sz="2000" dirty="0" err="1" smtClean="0"/>
              <a:t>выстр</a:t>
            </a:r>
            <a:r>
              <a:rPr lang="ru-RU" sz="2000" dirty="0" smtClean="0"/>
              <a:t>./мин</a:t>
            </a:r>
          </a:p>
          <a:p>
            <a:pPr>
              <a:buNone/>
            </a:pPr>
            <a:r>
              <a:rPr lang="ru-RU" sz="2000" dirty="0" smtClean="0"/>
              <a:t>Прицельная дальность - 100 м</a:t>
            </a:r>
          </a:p>
          <a:p>
            <a:pPr>
              <a:buNone/>
            </a:pPr>
            <a:r>
              <a:rPr lang="ru-RU" sz="2000" dirty="0" smtClean="0"/>
              <a:t>Начальная скорость пули 320 м/с</a:t>
            </a:r>
            <a:endParaRPr lang="ru-RU" sz="2000" dirty="0"/>
          </a:p>
        </p:txBody>
      </p:sp>
      <p:pic>
        <p:nvPicPr>
          <p:cNvPr id="31745" name="Picture 1" descr="D:\Картинки\оружие\пистолет пулемёт\ПП-19-01 Витязь.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31164">
            <a:off x="4658249" y="2876296"/>
            <a:ext cx="4839250" cy="2812093"/>
          </a:xfrm>
          <a:prstGeom prst="rect">
            <a:avLst/>
          </a:prstGeom>
          <a:noFill/>
        </p:spPr>
      </p:pic>
      <p:pic>
        <p:nvPicPr>
          <p:cNvPr id="31747" name="Picture 3" descr="фото пистолета-пулемета ПП-19-01 Витяз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643446"/>
            <a:ext cx="4572000" cy="2214554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150</TotalTime>
  <Words>100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Оружие ВС РФ</vt:lpstr>
      <vt:lpstr>СВД</vt:lpstr>
      <vt:lpstr>ВСС «Винторез»</vt:lpstr>
      <vt:lpstr>Автомат Калашникова</vt:lpstr>
      <vt:lpstr>АСМ-ДТ «Морской Лев»</vt:lpstr>
      <vt:lpstr>Револьверный гранатомёт РГ-6</vt:lpstr>
      <vt:lpstr>АГС-30 «Пламя»</vt:lpstr>
      <vt:lpstr>ПКП «Печенег»</vt:lpstr>
      <vt:lpstr>ПП-19-01 Витязь </vt:lpstr>
      <vt:lpstr>Автоматический пистолет Стечкина АПС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Оружие ВС РФ</dc:title>
  <cp:lastModifiedBy>ноут</cp:lastModifiedBy>
  <cp:revision>17</cp:revision>
  <dcterms:modified xsi:type="dcterms:W3CDTF">2018-05-31T12:09:09Z</dcterms:modified>
</cp:coreProperties>
</file>