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81" r:id="rId6"/>
    <p:sldId id="258" r:id="rId7"/>
    <p:sldId id="263" r:id="rId8"/>
    <p:sldId id="265" r:id="rId9"/>
    <p:sldId id="266" r:id="rId10"/>
    <p:sldId id="282" r:id="rId11"/>
    <p:sldId id="267" r:id="rId12"/>
    <p:sldId id="268" r:id="rId13"/>
    <p:sldId id="269" r:id="rId14"/>
    <p:sldId id="285" r:id="rId15"/>
    <p:sldId id="287" r:id="rId16"/>
    <p:sldId id="283" r:id="rId17"/>
    <p:sldId id="284" r:id="rId18"/>
    <p:sldId id="270" r:id="rId19"/>
    <p:sldId id="272" r:id="rId20"/>
    <p:sldId id="273" r:id="rId21"/>
    <p:sldId id="288" r:id="rId22"/>
    <p:sldId id="289" r:id="rId23"/>
    <p:sldId id="291" r:id="rId24"/>
    <p:sldId id="271" r:id="rId25"/>
    <p:sldId id="292" r:id="rId26"/>
    <p:sldId id="276" r:id="rId27"/>
    <p:sldId id="278" r:id="rId28"/>
    <p:sldId id="294" r:id="rId29"/>
    <p:sldId id="261" r:id="rId30"/>
    <p:sldId id="293" r:id="rId31"/>
    <p:sldId id="274" r:id="rId32"/>
    <p:sldId id="275" r:id="rId33"/>
    <p:sldId id="279" r:id="rId34"/>
    <p:sldId id="280" r:id="rId35"/>
    <p:sldId id="295" r:id="rId36"/>
    <p:sldId id="296" r:id="rId37"/>
    <p:sldId id="297" r:id="rId38"/>
    <p:sldId id="298" r:id="rId39"/>
    <p:sldId id="299" r:id="rId4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>
      <p:cViewPr varScale="1">
        <p:scale>
          <a:sx n="115" d="100"/>
          <a:sy n="115" d="100"/>
        </p:scale>
        <p:origin x="3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9" d="100"/>
          <a:sy n="89" d="100"/>
        </p:scale>
        <p:origin x="30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60CCD18-55E0-41B3-9DC7-739DEE0AD340}" type="datetime1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E95664-4811-4F2E-9C58-5236E9ABD6FD}" type="datetime1">
              <a:rPr lang="ru-RU" noProof="0" smtClean="0"/>
              <a:t>05.02.2024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1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56126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57760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78132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45230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5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729186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ru-RU" noProof="0" smtClean="0"/>
              <a:t>26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465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ЩЕЛКНИТЕ, ЧТОБЫ ИЗМЕНИТЬ ОБРАЗЕЦ</a:t>
            </a:r>
          </a:p>
        </p:txBody>
      </p:sp>
      <p:sp>
        <p:nvSpPr>
          <p:cNvPr id="42" name="Рисунок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45" name="Текст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/>
              <a:t>МЕСЯЦ</a:t>
            </a:r>
            <a:br>
              <a:rPr lang="ru-RU" noProof="0"/>
            </a:br>
            <a:r>
              <a:rPr lang="ru-RU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лагодарност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Графический объект 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Полилиния: Фигура 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0" name="Полилиния: Фигура 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2" name="Полилиния: фигура 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Полилиния: Фигура 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Полилиния: Фигура 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Спасибо за внимание!</a:t>
            </a:r>
          </a:p>
        </p:txBody>
      </p:sp>
      <p:grpSp>
        <p:nvGrpSpPr>
          <p:cNvPr id="23" name="Графический объект 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0" name="Рисунок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афический объект 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Полилиния: Фигура 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0" name="Полилиния: Фигура 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41" name="Полилиния: Фигура 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6" name="Полилиния: Фигура 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7" name="Полилиния: фигура 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9" name="Полилиния: Фигура 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6" name="Полилиния: Фигура 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5" name="Полилиния: Фигура 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Название</a:t>
            </a:r>
            <a:br>
              <a:rPr lang="ru-RU" noProof="0"/>
            </a:br>
            <a:r>
              <a:rPr lang="ru-RU" noProof="0"/>
              <a:t>презентации</a:t>
            </a:r>
          </a:p>
        </p:txBody>
      </p:sp>
      <p:sp>
        <p:nvSpPr>
          <p:cNvPr id="23" name="Подзаголовок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n-US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n-US" noProof="0"/>
            </a:p>
          </p:txBody>
        </p:sp>
      </p:grpSp>
      <p:sp>
        <p:nvSpPr>
          <p:cNvPr id="21" name="Текст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22" name="Объект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Объект 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Объект 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19" name="Текст 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18" name="Текст 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 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4" name="Полилиния: Фигура 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grpSp>
        <p:nvGrpSpPr>
          <p:cNvPr id="31" name="Графический объект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Полилиния: Фигура 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3" name="Полилиния: Фигура 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5" name="Графический объект 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Графический объект 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Слайд-разделитель</a:t>
            </a:r>
          </a:p>
        </p:txBody>
      </p:sp>
      <p:grpSp>
        <p:nvGrpSpPr>
          <p:cNvPr id="26" name="Графический объект 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8" name="Полилиния: Фигура 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9" name="Полилиния: Фигура 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30" name="Полилиния: Фигура 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ручную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рафический объект 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Текст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1</a:t>
            </a:r>
          </a:p>
        </p:txBody>
      </p:sp>
      <p:sp>
        <p:nvSpPr>
          <p:cNvPr id="26" name="Текст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3" name="Текст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2</a:t>
            </a:r>
          </a:p>
        </p:txBody>
      </p:sp>
      <p:sp>
        <p:nvSpPr>
          <p:cNvPr id="34" name="Текст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37" name="Текст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ru-RU" noProof="0"/>
              <a:t>3</a:t>
            </a:r>
          </a:p>
        </p:txBody>
      </p:sp>
      <p:sp>
        <p:nvSpPr>
          <p:cNvPr id="38" name="Текст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0" name="Текст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3" name="Текст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5" name="Текст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6" name="Текст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8" name="Текст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9" name="Текст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0" name="Текст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5" name="Рисунок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6" name="Рисунок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7" name="Рисунок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58" name="Рисунок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Как использовать этот шаблон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афический объект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1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19" name="Графический объект 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1" name="Полилиния: Фигура 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2" name="Полилиния: фигура 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афический объект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Полилиния: Фигура 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5" name="Дата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ДД.ММ.20XX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Графический объект 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2" name="Графический объект 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Разметка текста 2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20" name="Текст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grpSp>
        <p:nvGrpSpPr>
          <p:cNvPr id="22" name="Графический объект 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Полилиния: Фигура 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4" name="Полилиния: Фигура 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5" name="Полилиния: Фигура 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афический объект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Полилиния: Фигура 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20" name="Полилиния: Фигура 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Текст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0" name="Графический объект 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1" name="Графический объект 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Сравнение</a:t>
            </a:r>
          </a:p>
        </p:txBody>
      </p:sp>
      <p:sp>
        <p:nvSpPr>
          <p:cNvPr id="15" name="Текст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Название раздела 1</a:t>
            </a:r>
          </a:p>
        </p:txBody>
      </p:sp>
      <p:sp>
        <p:nvSpPr>
          <p:cNvPr id="16" name="Объект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диаграммы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3" name="Диаграмма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диаграмму</a:t>
            </a:r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табл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афический объект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6" name="Графический объект 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7" name="Графический объект 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Слайд таблицы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Таблица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афический объект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Полилиния: Фигура 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8" name="Полилиния: Фигура 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grpSp>
        <p:nvGrpSpPr>
          <p:cNvPr id="9" name="Графический объект 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3" name="Полилиния: Фигура 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16" name="Текст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ru-RU" noProof="0"/>
              <a:t>ОБРАЗЕЦ ТЕКСТА</a:t>
            </a:r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  <p:sp>
        <p:nvSpPr>
          <p:cNvPr id="25" name="Заголовок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Большое изображение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идео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афический объект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Полилиния: Фигура 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  <p:sp>
          <p:nvSpPr>
            <p:cNvPr id="11" name="Полилиния: Фигура 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ru-RU" noProof="0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3" name="Замещающее медиа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ru-RU" noProof="0"/>
              <a:t>Щелкните значок, чтобы добавить медиа</a:t>
            </a:r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ru-RU" noProof="0"/>
              <a:t> </a:t>
            </a:r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 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ДД.ММ.20XX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ru-RU" noProof="0" smtClean="0"/>
              <a:pPr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 за партой, смотрящие в записную книжку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algn="ctr" rtl="0"/>
            <a:r>
              <a:rPr lang="ru-RU" sz="3200" dirty="0" smtClean="0"/>
              <a:t>Обновленные нормативные и методические аспекты </a:t>
            </a:r>
            <a:r>
              <a:rPr lang="ru-RU" sz="3200" dirty="0" smtClean="0"/>
              <a:t>ДООП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59614" y="3596263"/>
            <a:ext cx="9628438" cy="2348549"/>
          </a:xfrm>
        </p:spPr>
        <p:txBody>
          <a:bodyPr/>
          <a:lstStyle/>
          <a:p>
            <a:r>
              <a:rPr lang="ru-RU" sz="2400" dirty="0" smtClean="0"/>
              <a:t>Примерные формулировки: </a:t>
            </a:r>
          </a:p>
          <a:p>
            <a:r>
              <a:rPr lang="ru-RU" sz="2400" dirty="0"/>
              <a:t>Актуальность программы обусловлена тем, что в настоящее время... К числу наиболее актуальных проблем относится...</a:t>
            </a:r>
            <a:endParaRPr lang="ru-RU" sz="2400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r>
              <a:rPr lang="ru-RU" dirty="0"/>
              <a:t> </a:t>
            </a:r>
            <a:r>
              <a:rPr lang="ru-RU" dirty="0" smtClean="0"/>
              <a:t>ДООП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73161" y="1942690"/>
            <a:ext cx="80265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Почему программа актуальная в России?</a:t>
            </a:r>
          </a:p>
          <a:p>
            <a:r>
              <a:rPr lang="ru-RU" sz="2800" b="1" dirty="0"/>
              <a:t>Почему программа актуальна в условиях региона?</a:t>
            </a:r>
          </a:p>
          <a:p>
            <a:r>
              <a:rPr lang="ru-RU" sz="2800" b="1" dirty="0"/>
              <a:t>Что программа дает ребенку и родителям?</a:t>
            </a:r>
          </a:p>
        </p:txBody>
      </p:sp>
    </p:spTree>
    <p:extLst>
      <p:ext uri="{BB962C8B-B14F-4D97-AF65-F5344CB8AC3E}">
        <p14:creationId xmlns:p14="http://schemas.microsoft.com/office/powerpoint/2010/main" val="705130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Воспитательный</a:t>
            </a:r>
            <a:br>
              <a:rPr lang="ru-RU" dirty="0" smtClean="0"/>
            </a:br>
            <a:r>
              <a:rPr lang="ru-RU" dirty="0" smtClean="0"/>
              <a:t>компонент ДООП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9651" y="1728738"/>
            <a:ext cx="87477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Распоряжение правительства Российской Федерации от 31 марта 2022 года</a:t>
            </a:r>
          </a:p>
          <a:p>
            <a:r>
              <a:rPr lang="ru-RU" sz="2800" b="1" i="1" dirty="0">
                <a:solidFill>
                  <a:schemeClr val="bg2"/>
                </a:solidFill>
              </a:rPr>
              <a:t>(усилить воспитательную составляющую ДООП)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61804" y="3113733"/>
            <a:ext cx="56609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Основные направления воспитания: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-</a:t>
            </a:r>
            <a:r>
              <a:rPr lang="ru-RU" sz="2400" b="1" i="1" dirty="0" smtClean="0">
                <a:solidFill>
                  <a:srgbClr val="0070C0"/>
                </a:solidFill>
              </a:rPr>
              <a:t>гражданское;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-патриотическое;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-духовно-нравственное;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-эстетическое;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-экологическое;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-физическое;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-трудовое;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-ценности научного познания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64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12</a:t>
            </a:fld>
            <a:endParaRPr lang="ru-RU" noProof="0"/>
          </a:p>
        </p:txBody>
      </p:sp>
      <p:sp>
        <p:nvSpPr>
          <p:cNvPr id="5" name="Прямоугольник 4"/>
          <p:cNvSpPr/>
          <p:nvPr/>
        </p:nvSpPr>
        <p:spPr>
          <a:xfrm>
            <a:off x="1551709" y="1953183"/>
            <a:ext cx="95042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	Воспитательным компонентом программы является духовно-нравственное и эстетическое воспитание. </a:t>
            </a:r>
          </a:p>
          <a:p>
            <a:r>
              <a:rPr lang="ru-RU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	Духовно-нравственное воспитание проходит через </a:t>
            </a:r>
            <a:r>
              <a:rPr lang="ru-RU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грамотный подбор и  </a:t>
            </a:r>
            <a:r>
              <a:rPr lang="ru-RU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работу </a:t>
            </a:r>
            <a:r>
              <a:rPr lang="ru-RU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над репертуаром, </a:t>
            </a:r>
            <a:r>
              <a:rPr lang="ru-RU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концертно-исполнительскую </a:t>
            </a:r>
            <a:r>
              <a:rPr lang="ru-RU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деятельность коллектива, </a:t>
            </a:r>
            <a:r>
              <a:rPr lang="ru-RU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музыкально-просветительскую работу.</a:t>
            </a:r>
          </a:p>
          <a:p>
            <a:r>
              <a:rPr lang="ru-RU" sz="2800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	Эстетическое воспитание – через воспитание художественного вкуса, формирования сценической культуре (культуре речи, движения)</a:t>
            </a:r>
          </a:p>
          <a:p>
            <a:endParaRPr lang="ru-RU" sz="2800" dirty="0" smtClean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endParaRPr lang="ru-RU" sz="2000" dirty="0"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1154841">
            <a:off x="164607" y="615384"/>
            <a:ext cx="4497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Примерные </a:t>
            </a:r>
            <a:r>
              <a:rPr lang="ru-RU" sz="2800" b="1" dirty="0" smtClean="0">
                <a:solidFill>
                  <a:schemeClr val="bg1"/>
                </a:solidFill>
              </a:rPr>
              <a:t>формулировки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5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/>
              <a:t>Новизна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4544" y="2003057"/>
            <a:ext cx="8439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-новизна </a:t>
            </a:r>
            <a:r>
              <a:rPr lang="ru-RU" sz="4000" b="1" dirty="0"/>
              <a:t>по содержанию </a:t>
            </a:r>
          </a:p>
          <a:p>
            <a:r>
              <a:rPr lang="ru-RU" sz="4000" b="1" dirty="0" smtClean="0"/>
              <a:t>-новизна </a:t>
            </a:r>
            <a:r>
              <a:rPr lang="ru-RU" sz="4000" b="1" dirty="0"/>
              <a:t>в технологиях </a:t>
            </a:r>
          </a:p>
          <a:p>
            <a:r>
              <a:rPr lang="ru-RU" sz="4000" b="1" dirty="0" smtClean="0"/>
              <a:t>-новизна </a:t>
            </a:r>
            <a:r>
              <a:rPr lang="ru-RU" sz="4000" b="1" dirty="0"/>
              <a:t>по </a:t>
            </a:r>
            <a:r>
              <a:rPr lang="ru-RU" sz="4000" b="1" dirty="0" smtClean="0"/>
              <a:t>методам исследования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47407" y="4757251"/>
            <a:ext cx="28150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Может не быть</a:t>
            </a:r>
          </a:p>
        </p:txBody>
      </p:sp>
    </p:spTree>
    <p:extLst>
      <p:ext uri="{BB962C8B-B14F-4D97-AF65-F5344CB8AC3E}">
        <p14:creationId xmlns:p14="http://schemas.microsoft.com/office/powerpoint/2010/main" val="2725920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14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 dirty="0">
                <a:latin typeface="Times New Roman" panose="02020603050405020304" charset="0"/>
                <a:sym typeface="+mn-ea"/>
              </a:rPr>
              <a:t>Педагогическая целесообразность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8392" y="2269066"/>
            <a:ext cx="110309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/>
              <a:t>Педагогический эффект программы, который показывает как программа поможет решить какую либо проблему или принесет пользу ребенку с педагогической точки </a:t>
            </a:r>
            <a:r>
              <a:rPr lang="ru-RU" sz="3200" dirty="0" smtClean="0"/>
              <a:t>зрения.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32117" y="4165102"/>
            <a:ext cx="7126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(</a:t>
            </a:r>
            <a:r>
              <a:rPr lang="ru-RU" sz="2000" b="1" dirty="0" smtClean="0"/>
              <a:t>Зачем это ребенку? Почему это интересно ребенку?)</a:t>
            </a:r>
            <a:endParaRPr lang="ru-RU" sz="20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806585" y="5172887"/>
            <a:ext cx="21614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Может не быть</a:t>
            </a:r>
          </a:p>
        </p:txBody>
      </p:sp>
    </p:spTree>
    <p:extLst>
      <p:ext uri="{BB962C8B-B14F-4D97-AF65-F5344CB8AC3E}">
        <p14:creationId xmlns:p14="http://schemas.microsoft.com/office/powerpoint/2010/main" val="3538594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888512" y="3441468"/>
            <a:ext cx="9596359" cy="1273719"/>
          </a:xfrm>
        </p:spPr>
        <p:txBody>
          <a:bodyPr/>
          <a:lstStyle/>
          <a:p>
            <a:r>
              <a:rPr lang="ru-RU" sz="2800" dirty="0" smtClean="0"/>
              <a:t>Примерные формулировки: </a:t>
            </a:r>
          </a:p>
          <a:p>
            <a:r>
              <a:rPr lang="ru-RU" sz="2800" dirty="0"/>
              <a:t>Отличительные особенности данной </a:t>
            </a:r>
            <a:r>
              <a:rPr lang="ru-RU" sz="2800" dirty="0" smtClean="0"/>
              <a:t>ДООП </a:t>
            </a:r>
            <a:r>
              <a:rPr lang="ru-RU" sz="2800" dirty="0"/>
              <a:t>от уже существующих в этой области заключаются в том, что</a:t>
            </a:r>
            <a:r>
              <a:rPr lang="ru-RU" sz="2800" dirty="0" smtClean="0"/>
              <a:t>...</a:t>
            </a:r>
          </a:p>
          <a:p>
            <a:endParaRPr lang="ru-RU" sz="2800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7156" y="333116"/>
            <a:ext cx="4741982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Отличительные особенности 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729046" y="1811909"/>
            <a:ext cx="9015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Раскрываются особенности реализации программы, отличающие ее от других программ выбранной образовательной области </a:t>
            </a:r>
            <a:endParaRPr lang="ru-RU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96557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590810" y="3246923"/>
            <a:ext cx="9676564" cy="1578528"/>
          </a:xfrm>
        </p:spPr>
        <p:txBody>
          <a:bodyPr/>
          <a:lstStyle/>
          <a:p>
            <a:r>
              <a:rPr lang="ru-RU" sz="2400" dirty="0" smtClean="0"/>
              <a:t>Примерные формулировки:</a:t>
            </a:r>
          </a:p>
          <a:p>
            <a:r>
              <a:rPr lang="ru-RU" sz="2400" dirty="0" smtClean="0"/>
              <a:t>Возраст </a:t>
            </a:r>
            <a:r>
              <a:rPr lang="ru-RU" sz="2400" dirty="0"/>
              <a:t>детей, участвующих в реализации данной ДОП: от ... до ... лет. </a:t>
            </a:r>
            <a:endParaRPr lang="ru-RU" sz="2400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Адресат программы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535" y="2394066"/>
            <a:ext cx="4439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Дети от 5 до 18 лет</a:t>
            </a:r>
          </a:p>
        </p:txBody>
      </p:sp>
    </p:spTree>
    <p:extLst>
      <p:ext uri="{BB962C8B-B14F-4D97-AF65-F5344CB8AC3E}">
        <p14:creationId xmlns:p14="http://schemas.microsoft.com/office/powerpoint/2010/main" val="3293980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7156" y="333116"/>
            <a:ext cx="4741982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Объем программы и режим занятий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62234" y="1773612"/>
            <a:ext cx="9015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-кол-во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академических часов, </a:t>
            </a:r>
          </a:p>
          <a:p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-нормативный </a:t>
            </a:r>
            <a: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срок ее освоения (по уровням, модулям либо на всю программу);</a:t>
            </a:r>
            <a:br>
              <a:rPr lang="ru-RU" sz="2400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</a:br>
            <a:r>
              <a:rPr lang="ru-RU" sz="2400" dirty="0" smtClean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бозначается режим занятий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505529"/>
              </p:ext>
            </p:extLst>
          </p:nvPr>
        </p:nvGraphicFramePr>
        <p:xfrm>
          <a:off x="2435629" y="3549988"/>
          <a:ext cx="7789027" cy="250999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278637">
                  <a:extLst>
                    <a:ext uri="{9D8B030D-6E8A-4147-A177-3AD203B41FA5}">
                      <a16:colId xmlns:a16="http://schemas.microsoft.com/office/drawing/2014/main" val="1785692863"/>
                    </a:ext>
                  </a:extLst>
                </a:gridCol>
                <a:gridCol w="1868715">
                  <a:extLst>
                    <a:ext uri="{9D8B030D-6E8A-4147-A177-3AD203B41FA5}">
                      <a16:colId xmlns:a16="http://schemas.microsoft.com/office/drawing/2014/main" val="1249885079"/>
                    </a:ext>
                  </a:extLst>
                </a:gridCol>
                <a:gridCol w="1180156">
                  <a:extLst>
                    <a:ext uri="{9D8B030D-6E8A-4147-A177-3AD203B41FA5}">
                      <a16:colId xmlns:a16="http://schemas.microsoft.com/office/drawing/2014/main" val="1818904508"/>
                    </a:ext>
                  </a:extLst>
                </a:gridCol>
                <a:gridCol w="1172016">
                  <a:extLst>
                    <a:ext uri="{9D8B030D-6E8A-4147-A177-3AD203B41FA5}">
                      <a16:colId xmlns:a16="http://schemas.microsoft.com/office/drawing/2014/main" val="1645644637"/>
                    </a:ext>
                  </a:extLst>
                </a:gridCol>
                <a:gridCol w="1157367">
                  <a:extLst>
                    <a:ext uri="{9D8B030D-6E8A-4147-A177-3AD203B41FA5}">
                      <a16:colId xmlns:a16="http://schemas.microsoft.com/office/drawing/2014/main" val="423093172"/>
                    </a:ext>
                  </a:extLst>
                </a:gridCol>
                <a:gridCol w="1132136">
                  <a:extLst>
                    <a:ext uri="{9D8B030D-6E8A-4147-A177-3AD203B41FA5}">
                      <a16:colId xmlns:a16="http://schemas.microsoft.com/office/drawing/2014/main" val="3230914145"/>
                    </a:ext>
                  </a:extLst>
                </a:gridCol>
              </a:tblGrid>
              <a:tr h="12549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Период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698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Продолжительность занятий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Кол-во занятий в неделю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 – во часов в неделю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 – во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недель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7305"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Кол – во часов в год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9423152"/>
                  </a:ext>
                </a:extLst>
              </a:tr>
              <a:tr h="418332"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год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9430666"/>
                  </a:ext>
                </a:extLst>
              </a:tr>
              <a:tr h="83666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Итого по программе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69027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28133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379902" y="379013"/>
            <a:ext cx="4391191" cy="1325563"/>
          </a:xfrm>
        </p:spPr>
        <p:txBody>
          <a:bodyPr>
            <a:normAutofit/>
          </a:bodyPr>
          <a:lstStyle/>
          <a:p>
            <a:r>
              <a:rPr lang="ru-RU" sz="3200" dirty="0"/>
              <a:t>Форма организации обучения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99359" y="1458201"/>
            <a:ext cx="86643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/>
              <a:t>По количеству учащихся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Индивидуальная. </a:t>
            </a:r>
            <a:r>
              <a:rPr lang="ru-RU" dirty="0"/>
              <a:t>Подразумевает занятия преподавателя с одним учеником (репетиторство, </a:t>
            </a:r>
            <a:r>
              <a:rPr lang="ru-RU" dirty="0" err="1"/>
              <a:t>гувернерство</a:t>
            </a:r>
            <a:r>
              <a:rPr lang="ru-RU" dirty="0"/>
              <a:t>). Преподаватель уделяет все время и внимание единственному ученику, что позволяет осваивать более глубокие, чем во время групповых занятий, знания за тот же период времени.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Групповая.</a:t>
            </a:r>
            <a:r>
              <a:rPr lang="ru-RU" dirty="0"/>
              <a:t> Обучение в группах, создаваемых на основе различных критериев и состоящих, как правило, из 6-8 человек. Данная форма обучения широко применяется как комплементарная ввиду того, что позволяет преподавателю гибко подстраивать сложность и объем заданий в зависимости от состава группы. Кроме того, групповая работа выполняет функцию социализации учащихся, мотивирует их к взаимодействию и совместному поиску решения поставленной задачи.</a:t>
            </a: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Фронтальная.</a:t>
            </a:r>
            <a:r>
              <a:rPr lang="ru-RU" dirty="0"/>
              <a:t> Данный вид является наиболее распространенным в большинстве образовательных организаций, так как позволяет эффективно реализовывать задачу государства по обеспечению всеобщего среднего образования. При этом глубина и объем знаний учащихся могут разниться в зависимости от их желания и способностей – во время групповых занятий у преподавателей зачастую нет возможности искать индивидуальный подход к каждому ученику.</a:t>
            </a:r>
          </a:p>
        </p:txBody>
      </p:sp>
    </p:spTree>
    <p:extLst>
      <p:ext uri="{BB962C8B-B14F-4D97-AF65-F5344CB8AC3E}">
        <p14:creationId xmlns:p14="http://schemas.microsoft.com/office/powerpoint/2010/main" val="1835830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19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Форма организации обучения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81207" y="309386"/>
            <a:ext cx="44971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 содержательно-процессуальным характеристикам</a:t>
            </a:r>
            <a:br>
              <a:rPr lang="ru-RU" sz="2000" b="1" dirty="0"/>
            </a:b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1679" y="1463039"/>
            <a:ext cx="901099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rgbClr val="333333"/>
                </a:solidFill>
                <a:latin typeface="Crc-B"/>
              </a:rPr>
              <a:t>Занятие</a:t>
            </a:r>
            <a:r>
              <a:rPr lang="ru-RU" sz="1600" dirty="0" smtClean="0">
                <a:solidFill>
                  <a:srgbClr val="333333"/>
                </a:solidFill>
                <a:latin typeface="Crc"/>
              </a:rPr>
              <a:t>– 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наиболее распространенная форма организации фронтальных занятий. Применяется в классной системе обучения и проводится для относительного устоявшегося коллектива (класса).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rgbClr val="333333"/>
                </a:solidFill>
                <a:latin typeface="Crc-B"/>
              </a:rPr>
              <a:t>Лекция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 – учебное занятие, подразумевающее устное </a:t>
            </a:r>
            <a:r>
              <a:rPr lang="ru-RU" sz="1600" dirty="0" smtClean="0">
                <a:solidFill>
                  <a:srgbClr val="333333"/>
                </a:solidFill>
                <a:latin typeface="Crc"/>
              </a:rPr>
              <a:t>изложение 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материала преподавателем, а также в некоторых случаях ответы на вопросы учащихся. 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rgbClr val="333333"/>
                </a:solidFill>
                <a:latin typeface="Crc-B"/>
              </a:rPr>
              <a:t>Лабораторная работа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 – общее название для практических занятий по тому или иному изучаемому курсу. Наиболее характерна для естественно-научных дисциплин: физики, химии, биологии и прочих.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rgbClr val="333333"/>
                </a:solidFill>
                <a:latin typeface="Crc-B"/>
              </a:rPr>
              <a:t>Мастер-класс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 (творческая мастерская, </a:t>
            </a:r>
            <a:r>
              <a:rPr lang="ru-RU" sz="1600" dirty="0" err="1">
                <a:solidFill>
                  <a:srgbClr val="333333"/>
                </a:solidFill>
                <a:latin typeface="Crc"/>
              </a:rPr>
              <a:t>воркшоп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) – формат обучения, в рамках которого проводится занятие по обучению тому или иному профессиональному навыку или его совершенствованию. Преподавателями, как правило, выступают специалисты в своей области. Мастер-классы практически не имеют ограничений по тематике.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rgbClr val="333333"/>
                </a:solidFill>
                <a:latin typeface="Crc-B"/>
              </a:rPr>
              <a:t>Семинар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 – в рамках учебно-практических занятий учащиеся обсуждают результаты выполненных ими работ. В большей мере речь идет о докладах, рефератах и иных исследовательских работах. Учащийся презентует свою работу – преподаватель и другие учащиеся дают комментарии и задают вопросы – формат вопрос-ответ перерастает в живую дискуссию освещаемой докладчиком проблематики.</a:t>
            </a: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rgbClr val="333333"/>
                </a:solidFill>
                <a:latin typeface="Crc-B"/>
              </a:rPr>
              <a:t>Экскурсия</a:t>
            </a:r>
            <a:r>
              <a:rPr lang="ru-RU" sz="1600" dirty="0">
                <a:solidFill>
                  <a:srgbClr val="333333"/>
                </a:solidFill>
                <a:latin typeface="Crc"/>
              </a:rPr>
              <a:t> – коллективное посещение достопримечательностей,  музеев и прочих важных с культурно-исторической точки зрения мест с учебными или просветительскими целями. В школьной среде наиболее популярны классные походы в исторические музеи и театры.</a:t>
            </a:r>
          </a:p>
        </p:txBody>
      </p:sp>
    </p:spTree>
    <p:extLst>
      <p:ext uri="{BB962C8B-B14F-4D97-AF65-F5344CB8AC3E}">
        <p14:creationId xmlns:p14="http://schemas.microsoft.com/office/powerpoint/2010/main" val="227413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53438" y="720445"/>
            <a:ext cx="4327371" cy="1284446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Название программы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6665" y="2831516"/>
            <a:ext cx="54143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</a:rPr>
              <a:t>Отражает содержание и направленность программы</a:t>
            </a:r>
          </a:p>
          <a:p>
            <a:r>
              <a:rPr lang="ru-RU" sz="2800" b="1" dirty="0">
                <a:solidFill>
                  <a:srgbClr val="0070C0"/>
                </a:solidFill>
              </a:rPr>
              <a:t>Соответствует возрасту обучающихся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89989">
            <a:off x="6349917" y="389829"/>
            <a:ext cx="4767839" cy="529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181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20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Форма организации обучения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28305" y="2274837"/>
            <a:ext cx="88613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0180" algn="just"/>
            <a:r>
              <a:rPr lang="ru-RU" sz="2400" b="1" i="1" dirty="0">
                <a:latin typeface="Times New Roman" panose="02020603050405020304" pitchFamily="18" charset="0"/>
              </a:rPr>
              <a:t>К индивидуальным </a:t>
            </a:r>
            <a:r>
              <a:rPr lang="ru-RU" sz="2400" b="1" dirty="0">
                <a:latin typeface="Times New Roman" panose="02020603050405020304" pitchFamily="18" charset="0"/>
              </a:rPr>
              <a:t>занятиям относятся </a:t>
            </a:r>
            <a:r>
              <a:rPr lang="ru-RU" sz="2400" dirty="0">
                <a:latin typeface="Times New Roman" panose="02020603050405020304" pitchFamily="18" charset="0"/>
              </a:rPr>
              <a:t>репетиторство,</a:t>
            </a:r>
            <a:r>
              <a:rPr lang="ru-RU" sz="2400" b="1" dirty="0">
                <a:latin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</a:rPr>
              <a:t>тьюторство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менторство</a:t>
            </a:r>
            <a:r>
              <a:rPr lang="ru-RU" sz="2400" dirty="0">
                <a:latin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</a:rPr>
              <a:t>гувернерство</a:t>
            </a:r>
            <a:r>
              <a:rPr lang="ru-RU" sz="2400" dirty="0">
                <a:latin typeface="Times New Roman" panose="02020603050405020304" pitchFamily="18" charset="0"/>
              </a:rPr>
              <a:t>, семейное обучение, самообучение.</a:t>
            </a:r>
          </a:p>
          <a:p>
            <a:pPr indent="167640" algn="just"/>
            <a:r>
              <a:rPr lang="ru-RU" sz="2400" b="1" i="1" dirty="0">
                <a:latin typeface="Times New Roman" panose="02020603050405020304" pitchFamily="18" charset="0"/>
              </a:rPr>
              <a:t>Коллективно-групповые занятия </a:t>
            </a:r>
            <a:r>
              <a:rPr lang="ru-RU" sz="2400" b="1" dirty="0">
                <a:latin typeface="Times New Roman" panose="02020603050405020304" pitchFamily="18" charset="0"/>
              </a:rPr>
              <a:t>включают </a:t>
            </a:r>
            <a:r>
              <a:rPr lang="ru-RU" sz="2400" dirty="0">
                <a:latin typeface="Times New Roman" panose="02020603050405020304" pitchFamily="18" charset="0"/>
              </a:rPr>
              <a:t>уроки, лекции, семинары, конференций, олимпиады, экскурсии, деловые игры.</a:t>
            </a:r>
          </a:p>
          <a:p>
            <a:pPr indent="173990" algn="just"/>
            <a:r>
              <a:rPr lang="ru-RU" sz="2400" b="1" i="1" dirty="0">
                <a:latin typeface="Times New Roman" panose="02020603050405020304" pitchFamily="18" charset="0"/>
              </a:rPr>
              <a:t>Индивидуально-коллективные занятия </a:t>
            </a:r>
            <a:r>
              <a:rPr lang="ru-RU" sz="2400" b="1" dirty="0">
                <a:latin typeface="Times New Roman" panose="02020603050405020304" pitchFamily="18" charset="0"/>
              </a:rPr>
              <a:t>– </a:t>
            </a:r>
            <a:r>
              <a:rPr lang="ru-RU" sz="2400" dirty="0">
                <a:latin typeface="Times New Roman" panose="02020603050405020304" pitchFamily="18" charset="0"/>
              </a:rPr>
              <a:t>это погружения, творческие недели, научные недели, проекты.</a:t>
            </a:r>
          </a:p>
        </p:txBody>
      </p:sp>
    </p:spTree>
    <p:extLst>
      <p:ext uri="{BB962C8B-B14F-4D97-AF65-F5344CB8AC3E}">
        <p14:creationId xmlns:p14="http://schemas.microsoft.com/office/powerpoint/2010/main" val="28483791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7156" y="333116"/>
            <a:ext cx="4741982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Целеполагание </a:t>
            </a:r>
            <a:endParaRPr lang="ru-RU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96289" y="1942690"/>
            <a:ext cx="976745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это конечный результат, который вы хотите достичь.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25391" y="3620831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/>
              <a:t>Цель направлена </a:t>
            </a:r>
            <a:r>
              <a:rPr lang="ru-RU" sz="2800" dirty="0" smtClean="0"/>
              <a:t>на: </a:t>
            </a:r>
            <a:endParaRPr lang="ru-RU" sz="2800" dirty="0"/>
          </a:p>
          <a:p>
            <a:r>
              <a:rPr lang="ru-RU" sz="2800" dirty="0" smtClean="0"/>
              <a:t>- формирование;</a:t>
            </a:r>
            <a:endParaRPr lang="ru-RU" sz="2800" dirty="0"/>
          </a:p>
          <a:p>
            <a:r>
              <a:rPr lang="ru-RU" sz="2800" dirty="0" smtClean="0"/>
              <a:t>- воспитание;</a:t>
            </a:r>
            <a:endParaRPr lang="ru-RU" sz="2800" dirty="0"/>
          </a:p>
          <a:p>
            <a:r>
              <a:rPr lang="ru-RU" sz="2800" dirty="0" smtClean="0"/>
              <a:t>- развитие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2275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587721" y="429304"/>
            <a:ext cx="4391191" cy="1325563"/>
          </a:xfrm>
        </p:spPr>
        <p:txBody>
          <a:bodyPr>
            <a:normAutofit fontScale="90000"/>
          </a:bodyPr>
          <a:lstStyle/>
          <a:p>
            <a:r>
              <a:rPr lang="ru-RU" altLang="en-US" dirty="0">
                <a:latin typeface="Bookman Old Style" panose="02050604050505020204" pitchFamily="18" charset="0"/>
                <a:cs typeface="Arial" panose="020B0604020202020204" pitchFamily="34" charset="0"/>
                <a:sym typeface="+mn-ea"/>
              </a:rPr>
              <a:t>Задачи программы</a:t>
            </a:r>
            <a: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/>
            </a:r>
            <a:br>
              <a:rPr lang="ru-RU" altLang="en-US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36124" y="1472254"/>
            <a:ext cx="8503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2400" b="1" i="1" dirty="0">
                <a:latin typeface="Times New Roman" panose="02020603050405020304" charset="0"/>
                <a:sym typeface="+mn-ea"/>
              </a:rPr>
              <a:t>Личностные </a:t>
            </a:r>
            <a:r>
              <a:rPr lang="ru-RU" altLang="en-US" sz="2400" dirty="0">
                <a:latin typeface="Times New Roman" panose="02020603050405020304" charset="0"/>
                <a:sym typeface="+mn-ea"/>
              </a:rPr>
              <a:t>(воспитательные) - формирование общественной активности личности, гражданской позиции, культуры общения и поведения в социуме, навыков здорового образа жизни и т.п.; </a:t>
            </a:r>
          </a:p>
          <a:p>
            <a:pPr algn="just"/>
            <a:r>
              <a:rPr lang="ru-RU" altLang="en-US" sz="2400" b="1" i="1" dirty="0">
                <a:latin typeface="Times New Roman" panose="02020603050405020304" charset="0"/>
                <a:sym typeface="+mn-ea"/>
              </a:rPr>
              <a:t>Метапредметные</a:t>
            </a:r>
            <a:r>
              <a:rPr lang="ru-RU" altLang="en-US" sz="2400" dirty="0">
                <a:latin typeface="Times New Roman" panose="02020603050405020304" charset="0"/>
                <a:sym typeface="+mn-ea"/>
              </a:rPr>
              <a:t> (развивающие) - развитие мотивации к определенному виду деятельности, потребности в саморазвитии, самостоятельности, ответственности, активности и т.п</a:t>
            </a:r>
            <a:r>
              <a:rPr lang="ru-RU" altLang="en-US" sz="2400" dirty="0" smtClean="0">
                <a:latin typeface="Times New Roman" panose="02020603050405020304" charset="0"/>
                <a:sym typeface="+mn-ea"/>
              </a:rPr>
              <a:t>., </a:t>
            </a:r>
            <a:r>
              <a:rPr lang="ru-RU" altLang="en-US" sz="2400" b="1" dirty="0" smtClean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(задачи, </a:t>
            </a:r>
            <a:r>
              <a:rPr lang="ru-RU" altLang="en-US" sz="2400" b="1" dirty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к</a:t>
            </a:r>
            <a:r>
              <a:rPr lang="ru-RU" altLang="en-US" sz="2400" b="1" dirty="0" smtClean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оторые пригодятся в жизни)</a:t>
            </a:r>
            <a:endParaRPr lang="ru-RU" altLang="en-US" sz="2400" b="1" dirty="0">
              <a:solidFill>
                <a:srgbClr val="0070C0"/>
              </a:solidFill>
              <a:latin typeface="Times New Roman" panose="02020603050405020304" charset="0"/>
              <a:sym typeface="+mn-ea"/>
            </a:endParaRPr>
          </a:p>
          <a:p>
            <a:pPr algn="just"/>
            <a:r>
              <a:rPr lang="ru-RU" altLang="en-US" sz="2400" b="1" i="1" dirty="0">
                <a:latin typeface="Times New Roman" panose="02020603050405020304" charset="0"/>
                <a:sym typeface="+mn-ea"/>
              </a:rPr>
              <a:t>Предметные </a:t>
            </a:r>
            <a:r>
              <a:rPr lang="ru-RU" altLang="en-US" sz="2400" dirty="0">
                <a:latin typeface="Times New Roman" panose="02020603050405020304" charset="0"/>
                <a:sym typeface="+mn-ea"/>
              </a:rPr>
              <a:t>(обучающие) - приобретение определенных знаний, умений, навыков), </a:t>
            </a:r>
          </a:p>
          <a:p>
            <a:pPr algn="just"/>
            <a:endParaRPr lang="ru-RU" altLang="en-US" sz="2400" dirty="0">
              <a:latin typeface="Times New Roman" panose="02020603050405020304" charset="0"/>
              <a:sym typeface="+mn-ea"/>
            </a:endParaRPr>
          </a:p>
          <a:p>
            <a:pPr algn="ctr"/>
            <a:r>
              <a:rPr lang="ru-RU" altLang="en-US" sz="2400" b="1" dirty="0">
                <a:latin typeface="Times New Roman" panose="02020603050405020304" charset="0"/>
              </a:rPr>
              <a:t>Формулировки задач должны быть соотнесены с планируемыми результатами, которые определяются как личностные, </a:t>
            </a:r>
            <a:r>
              <a:rPr lang="ru-RU" altLang="en-US" sz="2400" b="1" dirty="0" err="1">
                <a:latin typeface="Times New Roman" panose="02020603050405020304" charset="0"/>
              </a:rPr>
              <a:t>метапредметные</a:t>
            </a:r>
            <a:r>
              <a:rPr lang="ru-RU" altLang="en-US" sz="2400" b="1" dirty="0">
                <a:latin typeface="Times New Roman" panose="02020603050405020304" charset="0"/>
              </a:rPr>
              <a:t> и предметные.</a:t>
            </a:r>
          </a:p>
        </p:txBody>
      </p:sp>
    </p:spTree>
    <p:extLst>
      <p:ext uri="{BB962C8B-B14F-4D97-AF65-F5344CB8AC3E}">
        <p14:creationId xmlns:p14="http://schemas.microsoft.com/office/powerpoint/2010/main" val="59477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план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532388"/>
              </p:ext>
            </p:extLst>
          </p:nvPr>
        </p:nvGraphicFramePr>
        <p:xfrm>
          <a:off x="2053243" y="2003367"/>
          <a:ext cx="9177252" cy="3142213"/>
        </p:xfrm>
        <a:graphic>
          <a:graphicData uri="http://schemas.openxmlformats.org/drawingml/2006/table">
            <a:tbl>
              <a:tblPr firstRow="1" firstCol="1" bandRow="1"/>
              <a:tblGrid>
                <a:gridCol w="1024516">
                  <a:extLst>
                    <a:ext uri="{9D8B030D-6E8A-4147-A177-3AD203B41FA5}">
                      <a16:colId xmlns:a16="http://schemas.microsoft.com/office/drawing/2014/main" val="318080519"/>
                    </a:ext>
                  </a:extLst>
                </a:gridCol>
                <a:gridCol w="2807515">
                  <a:extLst>
                    <a:ext uri="{9D8B030D-6E8A-4147-A177-3AD203B41FA5}">
                      <a16:colId xmlns:a16="http://schemas.microsoft.com/office/drawing/2014/main" val="242695523"/>
                    </a:ext>
                  </a:extLst>
                </a:gridCol>
                <a:gridCol w="802821">
                  <a:extLst>
                    <a:ext uri="{9D8B030D-6E8A-4147-A177-3AD203B41FA5}">
                      <a16:colId xmlns:a16="http://schemas.microsoft.com/office/drawing/2014/main" val="1254601825"/>
                    </a:ext>
                  </a:extLst>
                </a:gridCol>
                <a:gridCol w="802821">
                  <a:extLst>
                    <a:ext uri="{9D8B030D-6E8A-4147-A177-3AD203B41FA5}">
                      <a16:colId xmlns:a16="http://schemas.microsoft.com/office/drawing/2014/main" val="3624076617"/>
                    </a:ext>
                  </a:extLst>
                </a:gridCol>
                <a:gridCol w="802821">
                  <a:extLst>
                    <a:ext uri="{9D8B030D-6E8A-4147-A177-3AD203B41FA5}">
                      <a16:colId xmlns:a16="http://schemas.microsoft.com/office/drawing/2014/main" val="3697931235"/>
                    </a:ext>
                  </a:extLst>
                </a:gridCol>
                <a:gridCol w="2936758">
                  <a:extLst>
                    <a:ext uri="{9D8B030D-6E8A-4147-A177-3AD203B41FA5}">
                      <a16:colId xmlns:a16="http://schemas.microsoft.com/office/drawing/2014/main" val="3668528162"/>
                    </a:ext>
                  </a:extLst>
                </a:gridCol>
              </a:tblGrid>
              <a:tr h="4143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раздела, блока, модуля</a:t>
                      </a:r>
                      <a:endParaRPr lang="ru-RU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часов</a:t>
                      </a:r>
                      <a:endParaRPr lang="ru-RU" sz="18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промежуточного  и итогового контроля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297166"/>
                  </a:ext>
                </a:extLst>
              </a:tr>
              <a:tr h="1076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381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Тео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рия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Прак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тика</a:t>
                      </a:r>
                      <a:endParaRPr lang="ru-RU" sz="1800" b="1" i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9738128"/>
                  </a:ext>
                </a:extLst>
              </a:tr>
              <a:tr h="550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146301"/>
                  </a:ext>
                </a:extLst>
              </a:tr>
              <a:tr h="550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178707"/>
                  </a:ext>
                </a:extLst>
              </a:tr>
              <a:tr h="550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 panose="020B050202020202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840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595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24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Содержание программы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57549" y="2045175"/>
            <a:ext cx="78998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sz="2000" dirty="0" smtClean="0">
                <a:latin typeface="Times New Roman" panose="02020603050405020304" charset="0"/>
              </a:rPr>
              <a:t>- </a:t>
            </a:r>
            <a:r>
              <a:rPr lang="ru-RU" altLang="en-US" sz="2000" dirty="0">
                <a:latin typeface="Times New Roman" panose="02020603050405020304" charset="0"/>
              </a:rPr>
              <a:t>краткое (тезисное) описание тем (теоретических и практических видов занятий), соответствующее целям и задачам программы;</a:t>
            </a:r>
          </a:p>
          <a:p>
            <a:pPr algn="just"/>
            <a:r>
              <a:rPr lang="ru-RU" altLang="en-US" sz="2000" dirty="0" smtClean="0">
                <a:latin typeface="Times New Roman" panose="02020603050405020304" charset="0"/>
              </a:rPr>
              <a:t>- изложение </a:t>
            </a:r>
            <a:r>
              <a:rPr lang="ru-RU" altLang="en-US" sz="2000" dirty="0">
                <a:latin typeface="Times New Roman" panose="02020603050405020304" charset="0"/>
              </a:rPr>
              <a:t>содержания разделов, тем (модулей) должно соответствовать порядку их представления в учебном плане;</a:t>
            </a:r>
          </a:p>
          <a:p>
            <a:pPr algn="just"/>
            <a:r>
              <a:rPr lang="ru-RU" altLang="en-US" sz="2000" dirty="0">
                <a:latin typeface="Times New Roman" panose="02020603050405020304" charset="0"/>
              </a:rPr>
              <a:t>содержание каждого года обучения целесообразно оформлять отдельно; </a:t>
            </a:r>
          </a:p>
          <a:p>
            <a:pPr algn="just"/>
            <a:r>
              <a:rPr lang="ru-RU" altLang="en-US" sz="2000" dirty="0">
                <a:latin typeface="Times New Roman" panose="02020603050405020304" charset="0"/>
              </a:rPr>
              <a:t> </a:t>
            </a:r>
            <a:r>
              <a:rPr lang="ru-RU" altLang="en-US" sz="2000" dirty="0" smtClean="0">
                <a:latin typeface="Times New Roman" panose="02020603050405020304" charset="0"/>
              </a:rPr>
              <a:t>- в </a:t>
            </a:r>
            <a:r>
              <a:rPr lang="ru-RU" altLang="en-US" sz="2000" dirty="0">
                <a:latin typeface="Times New Roman" panose="02020603050405020304" charset="0"/>
              </a:rPr>
              <a:t>содержании могут размещаться ссылки на приложения (например, на инструкции по ТБ, на правила выполнения упражнений, репертуар и т.п.); </a:t>
            </a:r>
          </a:p>
          <a:p>
            <a:pPr marL="342900" indent="-342900" algn="just">
              <a:buFontTx/>
              <a:buChar char="-"/>
            </a:pPr>
            <a:r>
              <a:rPr lang="ru-RU" altLang="en-US" sz="2000" dirty="0" smtClean="0">
                <a:latin typeface="Times New Roman" panose="02020603050405020304" charset="0"/>
              </a:rPr>
              <a:t>в </a:t>
            </a:r>
            <a:r>
              <a:rPr lang="ru-RU" altLang="en-US" sz="2000" dirty="0">
                <a:latin typeface="Times New Roman" panose="02020603050405020304" charset="0"/>
              </a:rPr>
              <a:t>содержании могут быть представлены вариативные образовательные маршруты (учебный материал разной степени сложности, дифференцированные практические задания</a:t>
            </a:r>
            <a:r>
              <a:rPr lang="ru-RU" altLang="en-US" sz="2000" dirty="0" smtClean="0">
                <a:latin typeface="Times New Roman" panose="0202060305040502030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4666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1187"/>
              </p:ext>
            </p:extLst>
          </p:nvPr>
        </p:nvGraphicFramePr>
        <p:xfrm>
          <a:off x="2001983" y="1920240"/>
          <a:ext cx="8857673" cy="4025584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55385976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9463245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36915472"/>
                    </a:ext>
                  </a:extLst>
                </a:gridCol>
                <a:gridCol w="2761673">
                  <a:extLst>
                    <a:ext uri="{9D8B030D-6E8A-4147-A177-3AD203B41FA5}">
                      <a16:colId xmlns:a16="http://schemas.microsoft.com/office/drawing/2014/main" val="3993090310"/>
                    </a:ext>
                  </a:extLst>
                </a:gridCol>
              </a:tblGrid>
              <a:tr h="9166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Разделы, модули, темы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Направления воспитания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Теория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Практика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1554706"/>
                  </a:ext>
                </a:extLst>
              </a:tr>
              <a:tr h="16150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Пенсия</a:t>
                      </a:r>
                      <a:r>
                        <a:rPr lang="ru-RU" baseline="0" dirty="0" smtClean="0"/>
                        <a:t>. Пенсионная система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Гражданское, трудовое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Законы,</a:t>
                      </a:r>
                      <a:r>
                        <a:rPr lang="ru-RU" baseline="0" dirty="0" smtClean="0"/>
                        <a:t> права и обязанности граждан Российской Федерации.</a:t>
                      </a:r>
                    </a:p>
                    <a:p>
                      <a:pPr algn="ctr"/>
                      <a:r>
                        <a:rPr lang="ru-RU" baseline="0" dirty="0" smtClean="0"/>
                        <a:t>Осознанная готовность к получению профессионального образования в течение жизни.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Тренинги «Закон и я»</a:t>
                      </a:r>
                    </a:p>
                    <a:p>
                      <a:pPr algn="ctr"/>
                      <a:r>
                        <a:rPr lang="ru-RU" dirty="0" err="1" smtClean="0"/>
                        <a:t>Профориентационные</a:t>
                      </a:r>
                      <a:r>
                        <a:rPr lang="ru-RU" dirty="0" smtClean="0"/>
                        <a:t> тренинги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556766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6786188" y="631766"/>
            <a:ext cx="3512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Воспитательный компонент раздела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64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Календарный учебный график</a:t>
            </a: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26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262402"/>
              </p:ext>
            </p:extLst>
          </p:nvPr>
        </p:nvGraphicFramePr>
        <p:xfrm>
          <a:off x="1287089" y="2715087"/>
          <a:ext cx="9718962" cy="1973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362">
                  <a:extLst>
                    <a:ext uri="{9D8B030D-6E8A-4147-A177-3AD203B41FA5}">
                      <a16:colId xmlns:a16="http://schemas.microsoft.com/office/drawing/2014/main" val="579142323"/>
                    </a:ext>
                  </a:extLst>
                </a:gridCol>
                <a:gridCol w="1006853">
                  <a:extLst>
                    <a:ext uri="{9D8B030D-6E8A-4147-A177-3AD203B41FA5}">
                      <a16:colId xmlns:a16="http://schemas.microsoft.com/office/drawing/2014/main" val="1285895810"/>
                    </a:ext>
                  </a:extLst>
                </a:gridCol>
                <a:gridCol w="1006178">
                  <a:extLst>
                    <a:ext uri="{9D8B030D-6E8A-4147-A177-3AD203B41FA5}">
                      <a16:colId xmlns:a16="http://schemas.microsoft.com/office/drawing/2014/main" val="4082856292"/>
                    </a:ext>
                  </a:extLst>
                </a:gridCol>
                <a:gridCol w="1469789">
                  <a:extLst>
                    <a:ext uri="{9D8B030D-6E8A-4147-A177-3AD203B41FA5}">
                      <a16:colId xmlns:a16="http://schemas.microsoft.com/office/drawing/2014/main" val="436091242"/>
                    </a:ext>
                  </a:extLst>
                </a:gridCol>
                <a:gridCol w="1273412">
                  <a:extLst>
                    <a:ext uri="{9D8B030D-6E8A-4147-A177-3AD203B41FA5}">
                      <a16:colId xmlns:a16="http://schemas.microsoft.com/office/drawing/2014/main" val="1097265659"/>
                    </a:ext>
                  </a:extLst>
                </a:gridCol>
                <a:gridCol w="971086">
                  <a:extLst>
                    <a:ext uri="{9D8B030D-6E8A-4147-A177-3AD203B41FA5}">
                      <a16:colId xmlns:a16="http://schemas.microsoft.com/office/drawing/2014/main" val="2476212787"/>
                    </a:ext>
                  </a:extLst>
                </a:gridCol>
                <a:gridCol w="1178260">
                  <a:extLst>
                    <a:ext uri="{9D8B030D-6E8A-4147-A177-3AD203B41FA5}">
                      <a16:colId xmlns:a16="http://schemas.microsoft.com/office/drawing/2014/main" val="2318030522"/>
                    </a:ext>
                  </a:extLst>
                </a:gridCol>
                <a:gridCol w="1075011">
                  <a:extLst>
                    <a:ext uri="{9D8B030D-6E8A-4147-A177-3AD203B41FA5}">
                      <a16:colId xmlns:a16="http://schemas.microsoft.com/office/drawing/2014/main" val="1736943134"/>
                    </a:ext>
                  </a:extLst>
                </a:gridCol>
                <a:gridCol w="1075011">
                  <a:extLst>
                    <a:ext uri="{9D8B030D-6E8A-4147-A177-3AD203B41FA5}">
                      <a16:colId xmlns:a16="http://schemas.microsoft.com/office/drawing/2014/main" val="2749819782"/>
                    </a:ext>
                  </a:extLst>
                </a:gridCol>
              </a:tblGrid>
              <a:tr h="1973291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№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п/п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Месяц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Число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 Время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проведения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занятия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Форма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занятия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Кол-во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часов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Тема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занятия</a:t>
                      </a:r>
                    </a:p>
                    <a:p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Место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проведения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Форма</a:t>
                      </a:r>
                    </a:p>
                    <a:p>
                      <a:r>
                        <a:rPr lang="ru-RU" dirty="0">
                          <a:solidFill>
                            <a:srgbClr val="002060"/>
                          </a:solidFill>
                        </a:rPr>
                        <a:t>контроля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842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-360000">
            <a:off x="430546" y="859332"/>
            <a:ext cx="3960711" cy="1061509"/>
          </a:xfrm>
        </p:spPr>
        <p:txBody>
          <a:bodyPr>
            <a:normAutofit fontScale="90000"/>
          </a:bodyPr>
          <a:lstStyle/>
          <a:p>
            <a:r>
              <a:rPr lang="ru-RU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организационно-педагогических условий</a:t>
            </a:r>
            <a:endParaRPr lang="ru-RU" sz="27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61660" y="655236"/>
            <a:ext cx="706858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accent1"/>
                </a:solidFill>
              </a:rPr>
              <a:t>Условия реализации программы:</a:t>
            </a:r>
          </a:p>
          <a:p>
            <a:pPr algn="r"/>
            <a:r>
              <a:rPr lang="ru-RU" sz="2400" b="1" dirty="0"/>
              <a:t>- материально-техническое обеспечение;</a:t>
            </a:r>
          </a:p>
          <a:p>
            <a:pPr algn="r"/>
            <a:r>
              <a:rPr lang="ru-RU" sz="2400" b="1" dirty="0"/>
              <a:t>- информационное обеспечение;</a:t>
            </a:r>
          </a:p>
          <a:p>
            <a:pPr algn="r"/>
            <a:r>
              <a:rPr lang="ru-RU" sz="2400" b="1" dirty="0"/>
              <a:t>- кадровое обеспечение.</a:t>
            </a:r>
          </a:p>
          <a:p>
            <a:pPr algn="r"/>
            <a:r>
              <a:rPr lang="ru-RU" sz="2400" b="1" dirty="0"/>
              <a:t>Формы аттестации:</a:t>
            </a:r>
          </a:p>
          <a:p>
            <a:pPr algn="r"/>
            <a:r>
              <a:rPr lang="ru-RU" sz="2400" b="1" dirty="0"/>
              <a:t>- входная диагностика;</a:t>
            </a:r>
          </a:p>
          <a:p>
            <a:pPr algn="r"/>
            <a:r>
              <a:rPr lang="ru-RU" sz="2400" b="1" dirty="0"/>
              <a:t>- текущий контроль;</a:t>
            </a:r>
          </a:p>
          <a:p>
            <a:pPr algn="r"/>
            <a:r>
              <a:rPr lang="ru-RU" sz="2400" b="1" dirty="0"/>
              <a:t>промежуточная аттестация (в </a:t>
            </a:r>
            <a:r>
              <a:rPr lang="ru-RU" sz="2400" b="1" dirty="0" err="1"/>
              <a:t>т.ч</a:t>
            </a:r>
            <a:r>
              <a:rPr lang="ru-RU" sz="2400" b="1" dirty="0"/>
              <a:t>. итоговый контроль)</a:t>
            </a:r>
          </a:p>
          <a:p>
            <a:pPr algn="r"/>
            <a:r>
              <a:rPr lang="ru-RU" sz="2400" b="1" dirty="0"/>
              <a:t>Оценочные материалы/КИМ</a:t>
            </a:r>
          </a:p>
          <a:p>
            <a:pPr algn="r"/>
            <a:r>
              <a:rPr lang="ru-RU" sz="2400" b="1" dirty="0"/>
              <a:t>Методические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58341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01854" y="3627528"/>
            <a:ext cx="6795288" cy="1065618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1"/>
                </a:solidFill>
              </a:rPr>
              <a:t>Примерные формулировки:</a:t>
            </a:r>
          </a:p>
          <a:p>
            <a:pPr algn="just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результаты:</a:t>
            </a:r>
          </a:p>
          <a:p>
            <a:pPr algn="just"/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-уважение </a:t>
            </a:r>
            <a:r>
              <a:rPr lang="ru-RU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правам, свободам и обязанностям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гражданина </a:t>
            </a:r>
            <a:r>
              <a:rPr lang="ru-RU" sz="200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России, правовой и политической </a:t>
            </a:r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культуры; </a:t>
            </a: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(воспитывать уважение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правам, свободам и обязанностям гражданина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России)</a:t>
            </a:r>
          </a:p>
          <a:p>
            <a:pPr algn="just"/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000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-получение профессии, личностное самовыражение в продуктивном, нравственно достойном труде в российском обществе</a:t>
            </a:r>
            <a:endParaRPr lang="ru-RU" sz="2000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(формировать способность у обучающихся к саморазвитию и личностному и профессиональному самоопределению)</a:t>
            </a:r>
            <a:endParaRPr lang="ru-RU" sz="1400" i="1" noProof="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313402" y="262636"/>
            <a:ext cx="4391191" cy="132556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Планируемый результат </a:t>
            </a:r>
            <a:r>
              <a:rPr lang="ru-RU" sz="3200" dirty="0" smtClean="0"/>
              <a:t>программы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90953" y="343526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Планируемые результаты являются "ответами" на поставленные задачи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Должны быть конкретны и легко проверяемы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Результаты реализации программы формулируются согласованно друг с другом</a:t>
            </a:r>
          </a:p>
          <a:p>
            <a:pPr algn="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Оптимальное количество результатов равняется количеству поставленных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34458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29</a:t>
            </a:fld>
            <a:endParaRPr lang="ru-RU" noProof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Условия реализации программы: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84058" y="1629815"/>
            <a:ext cx="787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- </a:t>
            </a:r>
            <a:r>
              <a:rPr lang="ru-RU" b="1" i="1" dirty="0">
                <a:solidFill>
                  <a:schemeClr val="accent1"/>
                </a:solidFill>
              </a:rPr>
              <a:t>М</a:t>
            </a:r>
            <a:r>
              <a:rPr lang="ru-RU" b="1" i="1" dirty="0" smtClean="0">
                <a:solidFill>
                  <a:schemeClr val="accent1"/>
                </a:solidFill>
              </a:rPr>
              <a:t>атериально-техническое </a:t>
            </a:r>
            <a:r>
              <a:rPr lang="ru-RU" b="1" i="1" dirty="0">
                <a:solidFill>
                  <a:schemeClr val="accent1"/>
                </a:solidFill>
              </a:rPr>
              <a:t>обеспечение: </a:t>
            </a:r>
          </a:p>
          <a:p>
            <a:r>
              <a:rPr lang="ru-RU" b="1" i="1" dirty="0" smtClean="0"/>
              <a:t>	</a:t>
            </a:r>
            <a:r>
              <a:rPr lang="ru-RU" b="1" dirty="0" smtClean="0">
                <a:solidFill>
                  <a:srgbClr val="00B0F0"/>
                </a:solidFill>
              </a:rPr>
              <a:t>Учебное </a:t>
            </a:r>
            <a:r>
              <a:rPr lang="ru-RU" b="1" dirty="0">
                <a:solidFill>
                  <a:srgbClr val="00B0F0"/>
                </a:solidFill>
              </a:rPr>
              <a:t>помещение должно соответствовать требованиям санитарных норм и правил, установленных СанПиН 2.4.3648-20 </a:t>
            </a:r>
          </a:p>
          <a:p>
            <a:r>
              <a:rPr lang="ru-RU" b="1" dirty="0">
                <a:solidFill>
                  <a:srgbClr val="00B0F0"/>
                </a:solidFill>
              </a:rPr>
              <a:t>"Санитарно-эпидемиологические требования к организациям воспитания и обучения, отдыха и оздоровления детей и молодежи«, утвержденных Постановлением Главного государственного санитарного врача Российской Федерации от 28 сентября 2020 года N 28 ( срок действия - с 01.01.2021 до 01.01.2027).</a:t>
            </a:r>
          </a:p>
          <a:p>
            <a:r>
              <a:rPr lang="ru-RU" b="1" dirty="0">
                <a:solidFill>
                  <a:srgbClr val="FF0000"/>
                </a:solidFill>
              </a:rPr>
              <a:t>Полный список оснащения и оборудования, чтобы не перегружать основной текст программы, можно перенести в Приложение к ней. 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- </a:t>
            </a:r>
            <a:r>
              <a:rPr lang="ru-RU" b="1" i="1" dirty="0" smtClean="0">
                <a:solidFill>
                  <a:schemeClr val="accent1"/>
                </a:solidFill>
              </a:rPr>
              <a:t>Информационное </a:t>
            </a:r>
            <a:r>
              <a:rPr lang="ru-RU" b="1" i="1" dirty="0">
                <a:solidFill>
                  <a:schemeClr val="accent1"/>
                </a:solidFill>
              </a:rPr>
              <a:t>обеспечение</a:t>
            </a:r>
            <a:r>
              <a:rPr lang="ru-RU" b="1" dirty="0">
                <a:solidFill>
                  <a:schemeClr val="accent1"/>
                </a:solidFill>
              </a:rPr>
              <a:t>:</a:t>
            </a:r>
          </a:p>
          <a:p>
            <a:r>
              <a:rPr lang="ru-RU" b="1" dirty="0" smtClean="0">
                <a:solidFill>
                  <a:srgbClr val="00B0F0"/>
                </a:solidFill>
              </a:rPr>
              <a:t>	Электронные </a:t>
            </a:r>
            <a:r>
              <a:rPr lang="ru-RU" b="1" dirty="0">
                <a:solidFill>
                  <a:srgbClr val="00B0F0"/>
                </a:solidFill>
              </a:rPr>
              <a:t>образовательные ресурсы (аудио, видео), специальные компьютерные программы, информационные технологии. 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- </a:t>
            </a:r>
            <a:r>
              <a:rPr lang="ru-RU" b="1" i="1" dirty="0" smtClean="0">
                <a:solidFill>
                  <a:schemeClr val="accent1"/>
                </a:solidFill>
              </a:rPr>
              <a:t>Кадровое </a:t>
            </a:r>
            <a:r>
              <a:rPr lang="ru-RU" b="1" i="1" dirty="0">
                <a:solidFill>
                  <a:schemeClr val="accent1"/>
                </a:solidFill>
              </a:rPr>
              <a:t>обеспечение:</a:t>
            </a:r>
          </a:p>
          <a:p>
            <a:r>
              <a:rPr lang="ru-RU" b="1" dirty="0" smtClean="0"/>
              <a:t>	</a:t>
            </a:r>
            <a:r>
              <a:rPr lang="ru-RU" b="1" dirty="0" smtClean="0">
                <a:solidFill>
                  <a:srgbClr val="00B0F0"/>
                </a:solidFill>
              </a:rPr>
              <a:t>Перечислить </a:t>
            </a:r>
            <a:r>
              <a:rPr lang="ru-RU" b="1" dirty="0">
                <a:solidFill>
                  <a:srgbClr val="00B0F0"/>
                </a:solidFill>
              </a:rPr>
              <a:t>педагогов, занятых в реализации програм</a:t>
            </a:r>
            <a:r>
              <a:rPr lang="ru-RU" dirty="0">
                <a:solidFill>
                  <a:srgbClr val="00B0F0"/>
                </a:solidFill>
              </a:rPr>
              <a:t>мы, </a:t>
            </a:r>
            <a:r>
              <a:rPr lang="ru-RU" b="1" dirty="0">
                <a:solidFill>
                  <a:srgbClr val="00B0F0"/>
                </a:solidFill>
              </a:rPr>
              <a:t>кратко охарактеризовать их профессионализм, квалификацию. </a:t>
            </a:r>
          </a:p>
        </p:txBody>
      </p:sp>
    </p:spTree>
    <p:extLst>
      <p:ext uri="{BB962C8B-B14F-4D97-AF65-F5344CB8AC3E}">
        <p14:creationId xmlns:p14="http://schemas.microsoft.com/office/powerpoint/2010/main" val="26782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453438" y="720445"/>
            <a:ext cx="4327371" cy="1284446"/>
          </a:xfrm>
        </p:spPr>
        <p:txBody>
          <a:bodyPr rtlCol="0">
            <a:normAutofit/>
          </a:bodyPr>
          <a:lstStyle/>
          <a:p>
            <a:pPr algn="ctr" rtl="0"/>
            <a:r>
              <a:rPr lang="ru-RU" dirty="0" smtClean="0"/>
              <a:t>Направленности ДООП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0528" y="2227540"/>
            <a:ext cx="4553155" cy="2739692"/>
          </a:xfrm>
        </p:spPr>
        <p:txBody>
          <a:bodyPr rtlCol="0">
            <a:noAutofit/>
          </a:bodyPr>
          <a:lstStyle/>
          <a:p>
            <a:pPr rt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Художественная</a:t>
            </a:r>
          </a:p>
          <a:p>
            <a:pPr rt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Естественнонаучная</a:t>
            </a:r>
          </a:p>
          <a:p>
            <a:pPr rt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Техническая</a:t>
            </a:r>
          </a:p>
          <a:p>
            <a:pPr rt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Туристско-краеведческая</a:t>
            </a:r>
          </a:p>
          <a:p>
            <a:pPr rt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Социально-гуманитарная</a:t>
            </a:r>
          </a:p>
          <a:p>
            <a:pPr rtl="0"/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</a:rPr>
              <a:t>Физкультурно-спортивная</a:t>
            </a:r>
            <a:endParaRPr lang="ru-RU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9" r="21019"/>
          <a:stretch>
            <a:fillRect/>
          </a:stretch>
        </p:blipFill>
        <p:spPr>
          <a:xfrm rot="720000">
            <a:off x="6319097" y="271549"/>
            <a:ext cx="4647699" cy="5472101"/>
          </a:xfr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30</a:t>
            </a:fld>
            <a:endParaRPr lang="ru-RU" noProof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Формы аттестации: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7484" y="1884831"/>
            <a:ext cx="90389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</a:rPr>
              <a:t>Проведение итоговой аттестации по дополнительным общеобразовательным общеразвивающим программам не предусмотрено. </a:t>
            </a:r>
          </a:p>
          <a:p>
            <a:pPr algn="just"/>
            <a:r>
              <a:rPr lang="ru-RU" b="1" i="1" dirty="0">
                <a:solidFill>
                  <a:schemeClr val="accent1"/>
                </a:solidFill>
              </a:rPr>
              <a:t>Промежуточная аттестация </a:t>
            </a:r>
            <a:r>
              <a:rPr lang="ru-RU" dirty="0">
                <a:solidFill>
                  <a:srgbClr val="00B0F0"/>
                </a:solidFill>
              </a:rPr>
              <a:t>может проводиться как завершающая какой-то этап реализации программы, так и по завершению программы в целом. Организации, осуществляющие образовательную деятельность, определяют формы, порядок и периодичность проведения промежуточной аттестации обучающихся. 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Формы аттестации</a:t>
            </a:r>
            <a:r>
              <a:rPr lang="ru-RU" b="1" i="1" dirty="0">
                <a:solidFill>
                  <a:srgbClr val="00B0F0"/>
                </a:solidFill>
              </a:rPr>
              <a:t>: </a:t>
            </a:r>
            <a:r>
              <a:rPr lang="ru-RU" dirty="0">
                <a:solidFill>
                  <a:srgbClr val="00B0F0"/>
                </a:solidFill>
              </a:rPr>
              <a:t>зачет, контрольная работа, творческая работа, выставка, конкурс, фестивали, отчетные выставки, отчетные концерты, открытые уроки, вернисажи и другие. </a:t>
            </a:r>
          </a:p>
          <a:p>
            <a:pPr algn="just"/>
            <a:r>
              <a:rPr lang="ru-RU" b="1" i="1" dirty="0">
                <a:solidFill>
                  <a:schemeClr val="accent1"/>
                </a:solidFill>
              </a:rPr>
              <a:t>Текущий контроль </a:t>
            </a:r>
            <a:r>
              <a:rPr lang="ru-RU" dirty="0">
                <a:solidFill>
                  <a:srgbClr val="00B0F0"/>
                </a:solidFill>
              </a:rPr>
              <a:t>включает следующие формы: творческие работы, самостоятельные работы, выставки, тестирование, конкурс, защита творческих работ, проектов, конференция, фестиваль, соревнование, турнир, зачетные занятия. </a:t>
            </a:r>
          </a:p>
          <a:p>
            <a:r>
              <a:rPr lang="ru-RU" b="1" i="1" dirty="0">
                <a:solidFill>
                  <a:schemeClr val="accent1"/>
                </a:solidFill>
              </a:rPr>
              <a:t>Входная диагностика </a:t>
            </a:r>
            <a:r>
              <a:rPr lang="ru-RU" dirty="0">
                <a:solidFill>
                  <a:srgbClr val="00B0F0"/>
                </a:solidFill>
              </a:rPr>
              <a:t>позволяет определить уровень знаний, умений и навыков, компетенций у обучающегося, чтобы выяснить, насколько ребенок готов к освоению данной программы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dirty="0" smtClean="0"/>
              <a:t> </a:t>
            </a:r>
            <a:r>
              <a:rPr lang="ru-RU" b="1" i="1" dirty="0">
                <a:solidFill>
                  <a:schemeClr val="accent1"/>
                </a:solidFill>
              </a:rPr>
              <a:t>Входная диагностика </a:t>
            </a:r>
            <a:r>
              <a:rPr lang="ru-RU" dirty="0">
                <a:solidFill>
                  <a:srgbClr val="00B0F0"/>
                </a:solidFill>
              </a:rPr>
              <a:t>проводится в случае, если это предусмотрено условиями набора обучающихся. </a:t>
            </a:r>
          </a:p>
        </p:txBody>
      </p:sp>
    </p:spTree>
    <p:extLst>
      <p:ext uri="{BB962C8B-B14F-4D97-AF65-F5344CB8AC3E}">
        <p14:creationId xmlns:p14="http://schemas.microsoft.com/office/powerpoint/2010/main" val="416703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31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/>
              <a:t>Формы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06844" y="2512367"/>
            <a:ext cx="16269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Контроля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3556" y="2512367"/>
            <a:ext cx="4622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Предоставления результатов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69324" y="3186284"/>
            <a:ext cx="35356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-по </a:t>
            </a:r>
            <a:r>
              <a:rPr lang="ru-RU" sz="2400" b="1" dirty="0">
                <a:solidFill>
                  <a:schemeClr val="tx2"/>
                </a:solidFill>
              </a:rPr>
              <a:t>отдельным темам (разделам</a:t>
            </a:r>
            <a:r>
              <a:rPr lang="ru-RU" sz="2400" b="1" dirty="0" smtClean="0">
                <a:solidFill>
                  <a:schemeClr val="tx2"/>
                </a:solidFill>
              </a:rPr>
              <a:t>);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-по </a:t>
            </a:r>
            <a:r>
              <a:rPr lang="ru-RU" sz="2400" b="1" dirty="0">
                <a:solidFill>
                  <a:schemeClr val="tx2"/>
                </a:solidFill>
              </a:rPr>
              <a:t>итогам учебного </a:t>
            </a:r>
            <a:r>
              <a:rPr lang="ru-RU" sz="2400" b="1" dirty="0" smtClean="0">
                <a:solidFill>
                  <a:schemeClr val="tx2"/>
                </a:solidFill>
              </a:rPr>
              <a:t>года;</a:t>
            </a:r>
            <a:endParaRPr lang="ru-RU" sz="2400" b="1" dirty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-по </a:t>
            </a:r>
            <a:r>
              <a:rPr lang="ru-RU" sz="2400" b="1" dirty="0">
                <a:solidFill>
                  <a:schemeClr val="tx2"/>
                </a:solidFill>
              </a:rPr>
              <a:t>итогам освоения </a:t>
            </a:r>
            <a:r>
              <a:rPr lang="ru-RU" sz="2400" b="1" dirty="0" smtClean="0">
                <a:solidFill>
                  <a:schemeClr val="tx2"/>
                </a:solidFill>
              </a:rPr>
              <a:t>программ;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08723" y="3186284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- сдача </a:t>
            </a:r>
            <a:r>
              <a:rPr lang="ru-RU" sz="2400" b="1" dirty="0">
                <a:solidFill>
                  <a:schemeClr val="tx2"/>
                </a:solidFill>
              </a:rPr>
              <a:t>нормативов, соревнования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 участие </a:t>
            </a:r>
            <a:r>
              <a:rPr lang="ru-RU" sz="2400" b="1" dirty="0">
                <a:solidFill>
                  <a:schemeClr val="tx2"/>
                </a:solidFill>
              </a:rPr>
              <a:t>в  выставках, конкурсах, фестивалях и т.д.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 представление </a:t>
            </a:r>
            <a:r>
              <a:rPr lang="ru-RU" sz="2400" b="1" dirty="0">
                <a:solidFill>
                  <a:schemeClr val="tx2"/>
                </a:solidFill>
              </a:rPr>
              <a:t>презентаций и исследовательских работ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- отчетное </a:t>
            </a:r>
            <a:r>
              <a:rPr lang="ru-RU" sz="2400" b="1" dirty="0">
                <a:solidFill>
                  <a:schemeClr val="tx2"/>
                </a:solidFill>
              </a:rPr>
              <a:t>занятие, отчетный концерт, спектакль.</a:t>
            </a:r>
          </a:p>
        </p:txBody>
      </p:sp>
    </p:spTree>
    <p:extLst>
      <p:ext uri="{BB962C8B-B14F-4D97-AF65-F5344CB8AC3E}">
        <p14:creationId xmlns:p14="http://schemas.microsoft.com/office/powerpoint/2010/main" val="12605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32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/>
              <a:t>Оценочные материалы/КИМ: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32364" y="2435597"/>
            <a:ext cx="79331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/>
                </a:solidFill>
              </a:rPr>
              <a:t>	Для </a:t>
            </a:r>
            <a:r>
              <a:rPr lang="ru-RU" sz="2400" b="1" dirty="0">
                <a:solidFill>
                  <a:schemeClr val="accent1"/>
                </a:solidFill>
              </a:rPr>
              <a:t>каждой программы разрабатываются свои, характерные для нее, параметры, критерии, оценочные материалы и диагностики.  </a:t>
            </a:r>
          </a:p>
          <a:p>
            <a:pPr algn="just"/>
            <a:r>
              <a:rPr lang="ru-RU" dirty="0" smtClean="0"/>
              <a:t>	</a:t>
            </a:r>
            <a:r>
              <a:rPr lang="ru-RU" sz="2400" b="1" dirty="0" smtClean="0">
                <a:solidFill>
                  <a:schemeClr val="accent1"/>
                </a:solidFill>
              </a:rPr>
              <a:t>Обязательно </a:t>
            </a:r>
            <a:r>
              <a:rPr lang="ru-RU" sz="2400" b="1" dirty="0">
                <a:solidFill>
                  <a:schemeClr val="accent1"/>
                </a:solidFill>
              </a:rPr>
              <a:t>указываются авторы используемых методик, даются ссылки на источники информации. Сами диагностические материалы, бланки опросников, тексты тестов, нормативы выполнения, перечни и описания заданий помещаются в Приложении к программе. </a:t>
            </a:r>
          </a:p>
        </p:txBody>
      </p:sp>
    </p:spTree>
    <p:extLst>
      <p:ext uri="{BB962C8B-B14F-4D97-AF65-F5344CB8AC3E}">
        <p14:creationId xmlns:p14="http://schemas.microsoft.com/office/powerpoint/2010/main" val="26488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33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/>
              <a:t>МЕТОДИЧЕСКИЕ материалы: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78181" y="1925431"/>
            <a:ext cx="919387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-описание </a:t>
            </a:r>
            <a:r>
              <a:rPr lang="ru-RU" b="1" dirty="0">
                <a:solidFill>
                  <a:schemeClr val="accent1"/>
                </a:solidFill>
              </a:rPr>
              <a:t>методов обучения и </a:t>
            </a:r>
            <a:r>
              <a:rPr lang="ru-RU" b="1" dirty="0" smtClean="0">
                <a:solidFill>
                  <a:schemeClr val="accent1"/>
                </a:solidFill>
              </a:rPr>
              <a:t>воспитания;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-описание </a:t>
            </a:r>
            <a:r>
              <a:rPr lang="ru-RU" b="1" dirty="0">
                <a:solidFill>
                  <a:schemeClr val="accent1"/>
                </a:solidFill>
              </a:rPr>
              <a:t>педагогических </a:t>
            </a:r>
            <a:r>
              <a:rPr lang="ru-RU" b="1" dirty="0" smtClean="0">
                <a:solidFill>
                  <a:schemeClr val="accent1"/>
                </a:solidFill>
              </a:rPr>
              <a:t>технологий;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-описание </a:t>
            </a:r>
            <a:r>
              <a:rPr lang="ru-RU" b="1" dirty="0" err="1">
                <a:solidFill>
                  <a:schemeClr val="accent1"/>
                </a:solidFill>
              </a:rPr>
              <a:t>здоровьесберегающих</a:t>
            </a:r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технологий;</a:t>
            </a:r>
            <a:endParaRPr lang="ru-RU" b="1" dirty="0">
              <a:solidFill>
                <a:schemeClr val="accent1"/>
              </a:solidFill>
            </a:endParaRPr>
          </a:p>
          <a:p>
            <a:r>
              <a:rPr lang="ru-RU" b="1" dirty="0" smtClean="0">
                <a:solidFill>
                  <a:schemeClr val="accent1"/>
                </a:solidFill>
              </a:rPr>
              <a:t>-описание </a:t>
            </a:r>
            <a:r>
              <a:rPr lang="ru-RU" b="1" dirty="0">
                <a:solidFill>
                  <a:schemeClr val="accent1"/>
                </a:solidFill>
              </a:rPr>
              <a:t>специальных технологий </a:t>
            </a:r>
            <a:r>
              <a:rPr lang="ru-RU" b="1" dirty="0">
                <a:solidFill>
                  <a:schemeClr val="bg2"/>
                </a:solidFill>
              </a:rPr>
              <a:t>(если применяются</a:t>
            </a:r>
            <a:r>
              <a:rPr lang="ru-RU" b="1" dirty="0" smtClean="0">
                <a:solidFill>
                  <a:schemeClr val="bg2"/>
                </a:solidFill>
              </a:rPr>
              <a:t>); </a:t>
            </a:r>
            <a:endParaRPr lang="ru-RU" b="1" dirty="0">
              <a:solidFill>
                <a:schemeClr val="bg2"/>
              </a:solidFill>
            </a:endParaRPr>
          </a:p>
          <a:p>
            <a:r>
              <a:rPr lang="ru-RU" b="1" i="1" dirty="0" smtClean="0">
                <a:solidFill>
                  <a:schemeClr val="accent1"/>
                </a:solidFill>
              </a:rPr>
              <a:t>-описание </a:t>
            </a:r>
            <a:r>
              <a:rPr lang="ru-RU" b="1" i="1" dirty="0">
                <a:solidFill>
                  <a:schemeClr val="accent1"/>
                </a:solidFill>
              </a:rPr>
              <a:t>форм учебных занятий: </a:t>
            </a:r>
          </a:p>
          <a:p>
            <a:pPr algn="just"/>
            <a:r>
              <a:rPr lang="ru-RU" b="1" dirty="0">
                <a:solidFill>
                  <a:srgbClr val="00B0F0"/>
                </a:solidFill>
              </a:rPr>
              <a:t>по особенностям коммуникативного взаимодействия педагога и детей (лекция, семинар, лабораторная работа, практикум, экскурсия, олимпиада, конференция, мастерская, лаборатория, конкурс, фестиваль, отчетный концерт и т.д.); </a:t>
            </a:r>
          </a:p>
          <a:p>
            <a:pPr algn="just"/>
            <a:r>
              <a:rPr lang="ru-RU" b="1" i="1" dirty="0">
                <a:solidFill>
                  <a:schemeClr val="accent1"/>
                </a:solidFill>
              </a:rPr>
              <a:t>по дидактической цели </a:t>
            </a:r>
            <a:r>
              <a:rPr lang="ru-RU" b="1" dirty="0">
                <a:solidFill>
                  <a:srgbClr val="00B0F0"/>
                </a:solidFill>
              </a:rPr>
              <a:t>(вводное занятие, занятие по углублению знаний, практическое занятие, занятие по систематизации и обобщению знаний, по контролю знаний, умений и навыков, комбинированные формы занятий). 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описание </a:t>
            </a:r>
            <a:r>
              <a:rPr lang="ru-RU" b="1" dirty="0">
                <a:solidFill>
                  <a:schemeClr val="accent1"/>
                </a:solidFill>
              </a:rPr>
              <a:t>алгоритма  учебного занятия </a:t>
            </a:r>
            <a:r>
              <a:rPr lang="ru-RU" b="1" dirty="0">
                <a:solidFill>
                  <a:schemeClr val="accent2"/>
                </a:solidFill>
              </a:rPr>
              <a:t>(наиболее часто применяемой формы) </a:t>
            </a:r>
            <a:endParaRPr lang="ru-RU" b="1" dirty="0" smtClean="0">
              <a:solidFill>
                <a:schemeClr val="accent2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- </a:t>
            </a:r>
            <a:r>
              <a:rPr lang="ru-RU" b="1" dirty="0">
                <a:solidFill>
                  <a:srgbClr val="00B0F0"/>
                </a:solidFill>
              </a:rPr>
              <a:t>краткое описание структуры занятия и его этапов. </a:t>
            </a:r>
          </a:p>
          <a:p>
            <a:r>
              <a:rPr lang="ru-RU" b="1" dirty="0">
                <a:solidFill>
                  <a:schemeClr val="accent1"/>
                </a:solidFill>
              </a:rPr>
              <a:t>- </a:t>
            </a:r>
            <a:r>
              <a:rPr lang="ru-RU" b="1" dirty="0" smtClean="0">
                <a:solidFill>
                  <a:schemeClr val="accent1"/>
                </a:solidFill>
              </a:rPr>
              <a:t>перечень </a:t>
            </a:r>
            <a:r>
              <a:rPr lang="ru-RU" b="1" dirty="0">
                <a:solidFill>
                  <a:schemeClr val="accent1"/>
                </a:solidFill>
              </a:rPr>
              <a:t>дидактических материалов </a:t>
            </a:r>
            <a:r>
              <a:rPr lang="ru-RU" b="1" dirty="0">
                <a:solidFill>
                  <a:schemeClr val="accent2"/>
                </a:solidFill>
              </a:rPr>
              <a:t>(раздаточные материалы, инструкционные, технологические карты, задания, упражнения, образцы изделий и т.п.); тематика проектов, опытнической или исследовательской работы и т.д. (на бумажных и электронных носителях). Данный перечень может быть размещен также в Приложение к программе</a:t>
            </a:r>
          </a:p>
        </p:txBody>
      </p:sp>
    </p:spTree>
    <p:extLst>
      <p:ext uri="{BB962C8B-B14F-4D97-AF65-F5344CB8AC3E}">
        <p14:creationId xmlns:p14="http://schemas.microsoft.com/office/powerpoint/2010/main" val="22839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34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СПИСОК </a:t>
            </a:r>
            <a:r>
              <a:rPr lang="ru-RU" dirty="0" smtClean="0"/>
              <a:t>ИСТОЧНИКОВ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92283" y="1967405"/>
            <a:ext cx="68690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accent1"/>
                </a:solidFill>
              </a:rPr>
              <a:t>Список источников</a:t>
            </a:r>
            <a:r>
              <a:rPr lang="ru-RU" sz="2400" dirty="0">
                <a:solidFill>
                  <a:schemeClr val="accent2"/>
                </a:solidFill>
              </a:rPr>
              <a:t> – заключительный пункт программы. Список оформляется по алфавиту и в соответствии с ГОСТ. 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- Включаемые </a:t>
            </a:r>
            <a:r>
              <a:rPr lang="ru-RU" sz="2400" dirty="0">
                <a:solidFill>
                  <a:schemeClr val="accent2"/>
                </a:solidFill>
              </a:rPr>
              <a:t>в список издания должны отвечать современности. 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- Для </a:t>
            </a:r>
            <a:r>
              <a:rPr lang="ru-RU" sz="2400" dirty="0">
                <a:solidFill>
                  <a:schemeClr val="accent2"/>
                </a:solidFill>
              </a:rPr>
              <a:t>оформления ссылок на электронные ресурсы также существует ГОСТ. При указании ссылок на электронные ресурсы обязательно указывается дата последнего обращения. </a:t>
            </a:r>
          </a:p>
          <a:p>
            <a:pPr algn="just"/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b="1" i="1" dirty="0" smtClean="0">
                <a:solidFill>
                  <a:schemeClr val="accent1"/>
                </a:solidFill>
              </a:rPr>
              <a:t>По </a:t>
            </a:r>
            <a:r>
              <a:rPr lang="ru-RU" sz="2400" b="1" i="1" dirty="0">
                <a:solidFill>
                  <a:schemeClr val="accent1"/>
                </a:solidFill>
              </a:rPr>
              <a:t>разделам: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- </a:t>
            </a:r>
            <a:r>
              <a:rPr lang="ru-RU" sz="2400" dirty="0">
                <a:solidFill>
                  <a:schemeClr val="accent2"/>
                </a:solidFill>
              </a:rPr>
              <a:t>для педагогов; </a:t>
            </a:r>
          </a:p>
          <a:p>
            <a:pPr algn="just"/>
            <a:r>
              <a:rPr lang="ru-RU" sz="2400" dirty="0" smtClean="0">
                <a:solidFill>
                  <a:schemeClr val="accent2"/>
                </a:solidFill>
              </a:rPr>
              <a:t>- </a:t>
            </a:r>
            <a:r>
              <a:rPr lang="ru-RU" sz="2400" dirty="0">
                <a:solidFill>
                  <a:schemeClr val="accent2"/>
                </a:solidFill>
              </a:rPr>
              <a:t>для </a:t>
            </a:r>
            <a:r>
              <a:rPr lang="ru-RU" sz="2400" dirty="0" smtClean="0">
                <a:solidFill>
                  <a:schemeClr val="accent2"/>
                </a:solidFill>
              </a:rPr>
              <a:t>обучающихся</a:t>
            </a:r>
            <a:r>
              <a:rPr lang="ru-RU" sz="2400" dirty="0">
                <a:solidFill>
                  <a:schemeClr val="accent2"/>
                </a:solidFill>
              </a:rPr>
              <a:t> </a:t>
            </a:r>
            <a:r>
              <a:rPr lang="ru-RU" sz="2400" dirty="0" smtClean="0">
                <a:solidFill>
                  <a:schemeClr val="accent2"/>
                </a:solidFill>
              </a:rPr>
              <a:t>и родителей</a:t>
            </a:r>
            <a:endParaRPr lang="ru-RU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4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35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84465" y="2183259"/>
            <a:ext cx="85399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-</a:t>
            </a:r>
            <a:r>
              <a:rPr lang="ru-RU" sz="3200" b="1" dirty="0" smtClean="0">
                <a:solidFill>
                  <a:schemeClr val="accent1"/>
                </a:solidFill>
              </a:rPr>
              <a:t>план </a:t>
            </a:r>
            <a:r>
              <a:rPr lang="ru-RU" sz="3200" b="1" dirty="0">
                <a:solidFill>
                  <a:schemeClr val="accent1"/>
                </a:solidFill>
              </a:rPr>
              <a:t>воспитательной работы в детском объединении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-методические </a:t>
            </a:r>
            <a:r>
              <a:rPr lang="ru-RU" sz="3200" b="1" dirty="0">
                <a:solidFill>
                  <a:schemeClr val="accent1"/>
                </a:solidFill>
              </a:rPr>
              <a:t>материалы (конспекты занятий, сценарии мероприятий и т.д.)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-дидактические </a:t>
            </a:r>
            <a:r>
              <a:rPr lang="ru-RU" sz="3200" b="1" dirty="0">
                <a:solidFill>
                  <a:schemeClr val="accent1"/>
                </a:solidFill>
              </a:rPr>
              <a:t>материалы (карточки, кроссворды, таблицы и т.д.)</a:t>
            </a:r>
          </a:p>
        </p:txBody>
      </p:sp>
    </p:spTree>
    <p:extLst>
      <p:ext uri="{BB962C8B-B14F-4D97-AF65-F5344CB8AC3E}">
        <p14:creationId xmlns:p14="http://schemas.microsoft.com/office/powerpoint/2010/main" val="21462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36</a:t>
            </a:fld>
            <a:endParaRPr lang="ru-RU" noProof="0"/>
          </a:p>
        </p:txBody>
      </p:sp>
      <p:sp>
        <p:nvSpPr>
          <p:cNvPr id="7" name="Прямоугольник 6"/>
          <p:cNvSpPr/>
          <p:nvPr/>
        </p:nvSpPr>
        <p:spPr>
          <a:xfrm>
            <a:off x="2129564" y="2693385"/>
            <a:ext cx="87241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chemeClr val="accent1"/>
                </a:solidFill>
              </a:rPr>
              <a:t>Программу нужно прожить…</a:t>
            </a:r>
          </a:p>
        </p:txBody>
      </p:sp>
    </p:spTree>
    <p:extLst>
      <p:ext uri="{BB962C8B-B14F-4D97-AF65-F5344CB8AC3E}">
        <p14:creationId xmlns:p14="http://schemas.microsoft.com/office/powerpoint/2010/main" val="9925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952" y="86523"/>
            <a:ext cx="3968496" cy="832104"/>
          </a:xfrm>
        </p:spPr>
        <p:txBody>
          <a:bodyPr rtlCol="0">
            <a:normAutofit/>
          </a:bodyPr>
          <a:lstStyle/>
          <a:p>
            <a:pPr rtl="0"/>
            <a:r>
              <a:rPr lang="ru-RU" dirty="0" smtClean="0"/>
              <a:t>Нормативные документы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197034" y="1128904"/>
            <a:ext cx="97508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28600" algn="l"/>
                <a:tab pos="270510" algn="l"/>
                <a:tab pos="540385" algn="l"/>
                <a:tab pos="630555" algn="l"/>
              </a:tabLst>
            </a:pPr>
            <a:r>
              <a:rPr lang="ru-RU" sz="1600" dirty="0"/>
              <a:t>Федеральный закон Российской Федерации от 29 декабря 2012 г. №273- ФЗ (ред. от 08.12.2020) </a:t>
            </a:r>
            <a:r>
              <a:rPr lang="ru-RU" sz="1600" b="1" dirty="0">
                <a:solidFill>
                  <a:srgbClr val="FF0000"/>
                </a:solidFill>
              </a:rPr>
              <a:t>«Об образовании в Российской Федерации»</a:t>
            </a:r>
            <a:r>
              <a:rPr lang="ru-RU" sz="1600" b="1" dirty="0"/>
              <a:t> </a:t>
            </a:r>
            <a:r>
              <a:rPr lang="ru-RU" sz="1600" dirty="0"/>
              <a:t>(с изменениями и дополнениями).</a:t>
            </a:r>
          </a:p>
          <a:p>
            <a:pPr marL="342900" indent="-342900">
              <a:buFont typeface="+mj-lt"/>
              <a:buAutoNum type="arabicPeriod"/>
              <a:tabLst>
                <a:tab pos="180340" algn="l"/>
                <a:tab pos="228600" algn="l"/>
                <a:tab pos="270510" algn="l"/>
                <a:tab pos="540385" algn="l"/>
                <a:tab pos="630555" algn="l"/>
              </a:tabLst>
            </a:pPr>
            <a:r>
              <a:rPr lang="ru-RU" sz="1600" dirty="0"/>
              <a:t>Приказ Минтруда России от 22.09.2021 N 652н </a:t>
            </a:r>
            <a:r>
              <a:rPr lang="ru-RU" sz="1600" b="1" dirty="0">
                <a:solidFill>
                  <a:srgbClr val="FF0000"/>
                </a:solidFill>
              </a:rPr>
              <a:t>"Об утверждении профессионального стандарта "Педагог дополнительного образования детей и взрослых"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  <a:tab pos="457200" algn="l"/>
                <a:tab pos="540385" algn="l"/>
                <a:tab pos="630555" algn="l"/>
              </a:tabLst>
            </a:pPr>
            <a:r>
              <a:rPr lang="ru-RU" sz="1600" dirty="0"/>
              <a:t>Приказ Министерства просвещения РФ от 27 июля 2022 г. N 629 “</a:t>
            </a:r>
            <a:r>
              <a:rPr lang="ru-RU" sz="1600" b="1" dirty="0">
                <a:solidFill>
                  <a:srgbClr val="FF0000"/>
                </a:solidFill>
              </a:rPr>
              <a:t>Об утверждении Порядка организации и осуществления образовательной деятельности по дополнительным общеобразовательным </a:t>
            </a:r>
            <a:r>
              <a:rPr lang="ru-RU" sz="1600" b="1" dirty="0" smtClean="0">
                <a:solidFill>
                  <a:srgbClr val="FF0000"/>
                </a:solidFill>
              </a:rPr>
              <a:t>программам”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  <a:tab pos="457200" algn="l"/>
                <a:tab pos="540385" algn="l"/>
                <a:tab pos="630555" algn="l"/>
              </a:tabLst>
            </a:pPr>
            <a:r>
              <a:rPr lang="ru-RU" sz="1600" dirty="0" smtClean="0"/>
              <a:t>Приказ </a:t>
            </a:r>
            <a:r>
              <a:rPr lang="ru-RU" sz="1600" dirty="0"/>
              <a:t>Министерства просвещения РФ от 3 сентября 2019 г. №467 «Об утверждении Целевой модели развития региональных систем дополнительного образования детей».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  <a:tab pos="457200" algn="l"/>
                <a:tab pos="540385" algn="l"/>
                <a:tab pos="630555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Стратегия развития воспитания </a:t>
            </a:r>
            <a:r>
              <a:rPr lang="ru-RU" sz="1600" dirty="0"/>
              <a:t>в Российской Федерации на период до 2025 года (утверждена распоряжением Правительства Российской Федерации от 29 мая 2015 г. № 996).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  <a:tab pos="457200" algn="l"/>
                <a:tab pos="540385" algn="l"/>
                <a:tab pos="630555" algn="l"/>
              </a:tabLst>
            </a:pPr>
            <a:r>
              <a:rPr lang="ru-RU" sz="1600" dirty="0"/>
              <a:t>Федеральный проект </a:t>
            </a:r>
            <a:r>
              <a:rPr lang="ru-RU" sz="1600" b="1" dirty="0">
                <a:solidFill>
                  <a:srgbClr val="FF0000"/>
                </a:solidFill>
              </a:rPr>
              <a:t>«Успех каждого ребёнка»</a:t>
            </a:r>
            <a:r>
              <a:rPr lang="ru-RU" sz="1600" dirty="0"/>
              <a:t> (утвержден на заседании проектного комитета по национальному проекту «Образование» 7 декабря 2018 г., протокол №3).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  <a:tab pos="457200" algn="l"/>
                <a:tab pos="540385" algn="l"/>
                <a:tab pos="630555" algn="l"/>
              </a:tabLst>
            </a:pPr>
            <a:r>
              <a:rPr lang="ru-RU" sz="1600" b="1" dirty="0">
                <a:solidFill>
                  <a:srgbClr val="FF0000"/>
                </a:solidFill>
              </a:rPr>
              <a:t>Концепция развития дополнительного образования детей до 2030 года </a:t>
            </a:r>
            <a:r>
              <a:rPr lang="ru-RU" sz="1600" dirty="0"/>
              <a:t>(утверждена распоряжением Правительства Российской Федерации от 31 марта 2022 г. №678-р).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  <a:tab pos="457200" algn="l"/>
                <a:tab pos="540385" algn="l"/>
                <a:tab pos="630555" algn="l"/>
              </a:tabLst>
            </a:pPr>
            <a:r>
              <a:rPr lang="ru-RU" sz="1600" dirty="0"/>
              <a:t>Положение о дополнительной общеобразовательной программе, реализуемой в Хабаровском крае (утверждено приказом КГАОУДО «Центр развития творчества детей (Региональный модельный центр дополнительного образования детей Хабаровского края)» от 26 сентября 2019 г. №383П</a:t>
            </a:r>
            <a:r>
              <a:rPr lang="ru-RU" sz="1600" dirty="0" smtClean="0"/>
              <a:t>).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180340" algn="l"/>
                <a:tab pos="270510" algn="l"/>
                <a:tab pos="457200" algn="l"/>
                <a:tab pos="540385" algn="l"/>
                <a:tab pos="630555" algn="l"/>
              </a:tabLst>
            </a:pPr>
            <a:r>
              <a:rPr lang="ru-RU" sz="1600" dirty="0" smtClean="0"/>
              <a:t>Устав учреждения</a:t>
            </a:r>
          </a:p>
        </p:txBody>
      </p:sp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240191"/>
            <a:ext cx="4391191" cy="1325563"/>
          </a:xfrm>
        </p:spPr>
        <p:txBody>
          <a:bodyPr rtlCol="0">
            <a:normAutofit/>
          </a:bodyPr>
          <a:lstStyle/>
          <a:p>
            <a:pPr rtl="0"/>
            <a:r>
              <a:rPr lang="ru-RU" sz="3600" dirty="0" smtClean="0"/>
              <a:t>Структура ДООП</a:t>
            </a:r>
            <a:endParaRPr lang="ru-RU" sz="36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BE29131-0256-478D-B4FF-734E0F94C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86247" y="1828390"/>
            <a:ext cx="9202189" cy="326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Титульный  лист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основных характеристик ДОП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 организационно-педагогических условий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ДООП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Список источников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Приложения</a:t>
            </a: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6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Титульный лист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84058" y="1579417"/>
            <a:ext cx="82129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наименование учредителя и полное наименование учреждения;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номер протокола и дата принятия решения педагогическим (методическим) советом учреждения (в соответствии с уставом ОО);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гриф утверждения программы (в соответствии с локальным актом: номер приказа директора об утверждении программы, подпись директора, печать);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название программы (это ее визитная карточка. Оно должно быть коротким, емким, привлекательным, а главное отражающим содержание программы);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направленность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программы;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tabLst>
                <a:tab pos="457200" algn="l"/>
              </a:tabLst>
            </a:pP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уровень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усвоения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возраст обучающихся, на которых рассчитана программа;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срок реализации программы;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ФИО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должность автора (-</a:t>
            </a:r>
            <a:r>
              <a:rPr lang="ru-RU" sz="2000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или составителя (-ей) программы;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населенный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</a:t>
            </a:r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год </a:t>
            </a:r>
            <a:r>
              <a:rPr lang="ru-RU" sz="20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 программы. </a:t>
            </a:r>
            <a:endParaRPr lang="ru-RU" sz="20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37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7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</a:t>
            </a:r>
            <a:b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8865" y="1727181"/>
            <a:ext cx="80079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70C0"/>
                </a:solidFill>
              </a:rPr>
              <a:t>-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записка;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-цель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задачи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программы;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-учебный план;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-содержание программы;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-календарный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</a:t>
            </a:r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график;</a:t>
            </a:r>
            <a:endParaRPr lang="ru-RU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-планируемые </a:t>
            </a: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</p:txBody>
      </p:sp>
    </p:spTree>
    <p:extLst>
      <p:ext uri="{BB962C8B-B14F-4D97-AF65-F5344CB8AC3E}">
        <p14:creationId xmlns:p14="http://schemas.microsoft.com/office/powerpoint/2010/main" val="4143160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8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 ДООП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568634" y="1660110"/>
            <a:ext cx="7946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en-US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1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. Направленность и направление программы (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основной вид деятельности по программе)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2. Нормативно-правовая база</a:t>
            </a:r>
            <a:endParaRPr lang="ru-RU" altLang="en-US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3. Уровень сложности содержания программы (стартовый,  базовый и продвинутый); одноуровневая, </a:t>
            </a:r>
            <a:r>
              <a:rPr lang="ru-RU" altLang="en-US" b="1" dirty="0" err="1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разноуровневая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, традиционная.</a:t>
            </a:r>
            <a:endParaRPr lang="ru-RU" altLang="en-US" b="1" dirty="0">
              <a:solidFill>
                <a:srgbClr val="002060"/>
              </a:solidFill>
              <a:latin typeface="Times New Roman" panose="02020603050405020304" charset="0"/>
            </a:endParaRPr>
          </a:p>
          <a:p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4. Актуальность программы </a:t>
            </a:r>
            <a:endParaRPr lang="ru-RU" altLang="en-US" b="1" dirty="0">
              <a:solidFill>
                <a:schemeClr val="tx2"/>
              </a:solidFill>
              <a:latin typeface="Times New Roman" panose="02020603050405020304" charset="0"/>
              <a:sym typeface="+mn-ea"/>
            </a:endParaRPr>
          </a:p>
          <a:p>
            <a:r>
              <a:rPr lang="ru-RU" altLang="en-US" b="1" dirty="0" smtClean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5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. Новизна программы </a:t>
            </a:r>
            <a:r>
              <a:rPr lang="ru-RU" altLang="en-US" b="1" dirty="0">
                <a:solidFill>
                  <a:schemeClr val="tx2"/>
                </a:solidFill>
                <a:latin typeface="Times New Roman" panose="02020603050405020304" charset="0"/>
                <a:sym typeface="+mn-ea"/>
              </a:rPr>
              <a:t>(если есть) </a:t>
            </a:r>
          </a:p>
          <a:p>
            <a:r>
              <a:rPr lang="ru-RU" altLang="en-US" b="1" dirty="0" smtClean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6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. Отличительная  особенность </a:t>
            </a:r>
            <a:r>
              <a:rPr lang="ru-RU" altLang="en-US" b="1" dirty="0" smtClean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программы </a:t>
            </a:r>
            <a:r>
              <a:rPr lang="ru-RU" altLang="en-US" b="1" dirty="0" smtClean="0">
                <a:solidFill>
                  <a:srgbClr val="FF0000"/>
                </a:solidFill>
                <a:latin typeface="Times New Roman" panose="02020603050405020304" charset="0"/>
                <a:sym typeface="+mn-ea"/>
              </a:rPr>
              <a:t>(воспитательный компонент)</a:t>
            </a:r>
          </a:p>
          <a:p>
            <a:r>
              <a:rPr lang="ru-RU" altLang="en-US" b="1" dirty="0" smtClean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7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. </a:t>
            </a:r>
            <a:r>
              <a:rPr lang="ru-RU" altLang="en-US" b="1" dirty="0" smtClean="0">
                <a:solidFill>
                  <a:srgbClr val="0070C0"/>
                </a:solidFill>
                <a:latin typeface="Times New Roman" panose="02020603050405020304" charset="0"/>
                <a:sym typeface="+mn-ea"/>
              </a:rPr>
              <a:t>Педагогическая целесообразность </a:t>
            </a:r>
            <a:r>
              <a:rPr lang="ru-RU" altLang="en-US" b="1" dirty="0" smtClean="0">
                <a:solidFill>
                  <a:schemeClr val="tx2"/>
                </a:solidFill>
                <a:latin typeface="Times New Roman" panose="02020603050405020304" charset="0"/>
                <a:sym typeface="+mn-ea"/>
              </a:rPr>
              <a:t>(если есть)</a:t>
            </a:r>
            <a:endParaRPr lang="ru-RU" altLang="en-US" b="1" dirty="0" smtClean="0">
              <a:solidFill>
                <a:schemeClr val="tx2"/>
              </a:solidFill>
              <a:latin typeface="Times New Roman" panose="02020603050405020304" charset="0"/>
            </a:endParaRPr>
          </a:p>
          <a:p>
            <a:r>
              <a:rPr lang="ru-RU" altLang="en-US" b="1" dirty="0" smtClean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8. Адресат программы</a:t>
            </a:r>
            <a:endParaRPr lang="ru-RU" altLang="en-US" b="1" dirty="0" smtClean="0">
              <a:solidFill>
                <a:srgbClr val="002060"/>
              </a:solidFill>
              <a:latin typeface="Times New Roman" panose="02020603050405020304" charset="0"/>
            </a:endParaRPr>
          </a:p>
          <a:p>
            <a:r>
              <a:rPr lang="ru-RU" altLang="en-US" b="1" dirty="0" smtClean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9</a:t>
            </a:r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. О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бъем программы (кол-во академических часов), нормативный срок ее освоения (по уровням, модулям либо на всю программу);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10. Формы организации содержания и процесса педагогической деятельности:</a:t>
            </a:r>
          </a:p>
          <a:p>
            <a:r>
              <a:rPr lang="ru-RU" altLang="en-US" b="1" dirty="0">
                <a:solidFill>
                  <a:srgbClr val="002060"/>
                </a:solidFill>
                <a:latin typeface="Times New Roman" panose="02020603050405020304" charset="0"/>
                <a:sym typeface="+mn-ea"/>
              </a:rPr>
              <a:t>11.Режим занятий</a:t>
            </a:r>
            <a:endParaRPr lang="ru-RU" alt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64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8C0CDE5-970C-4CC4-BF43-0DA127E73E82}" type="slidenum">
              <a:rPr lang="ru-RU" noProof="0" smtClean="0"/>
              <a:t>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1180000">
            <a:off x="280152" y="262635"/>
            <a:ext cx="4391191" cy="1325563"/>
          </a:xfrm>
        </p:spPr>
        <p:txBody>
          <a:bodyPr/>
          <a:lstStyle/>
          <a:p>
            <a:r>
              <a:rPr lang="ru-RU" dirty="0">
                <a:latin typeface="Times New Roman" panose="02020603050405020304" charset="0"/>
                <a:cs typeface="Times New Roman" panose="02020603050405020304" charset="0"/>
                <a:sym typeface="+mn-ea"/>
              </a:rPr>
              <a:t>Нормативно-правовая база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6364" y="217762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- актуальные </a:t>
            </a:r>
            <a:r>
              <a:rPr lang="ru-RU" sz="2400" b="1" dirty="0"/>
              <a:t>нормативные документы </a:t>
            </a:r>
          </a:p>
          <a:p>
            <a:r>
              <a:rPr lang="ru-RU" sz="2400" b="1" dirty="0" smtClean="0"/>
              <a:t>- распределение </a:t>
            </a:r>
            <a:r>
              <a:rPr lang="ru-RU" sz="2400" b="1" dirty="0"/>
              <a:t>документов от федеральных до локальных актов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99092" y="444128"/>
            <a:ext cx="34341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Уровень сложности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содержания </a:t>
            </a:r>
            <a:r>
              <a:rPr lang="ru-RU" sz="2400" b="1" dirty="0">
                <a:solidFill>
                  <a:srgbClr val="0070C0"/>
                </a:solidFill>
              </a:rPr>
              <a:t>программы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16466">
            <a:off x="7478746" y="1382839"/>
            <a:ext cx="706472" cy="43299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0024152" y="1391164"/>
            <a:ext cx="693318" cy="4249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950662">
            <a:off x="8709104" y="1454000"/>
            <a:ext cx="735644" cy="450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19209" t="34859" r="12396" b="17177"/>
          <a:stretch/>
        </p:blipFill>
        <p:spPr>
          <a:xfrm>
            <a:off x="6285122" y="2394508"/>
            <a:ext cx="1163882" cy="51728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l="31123" t="43167" r="20002" b="28892"/>
          <a:stretch/>
        </p:blipFill>
        <p:spPr>
          <a:xfrm>
            <a:off x="8222813" y="2406643"/>
            <a:ext cx="1436618" cy="4865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/>
          <a:srcRect l="16057" t="45809" r="9036" b="29044"/>
          <a:stretch/>
        </p:blipFill>
        <p:spPr>
          <a:xfrm>
            <a:off x="9917082" y="2451904"/>
            <a:ext cx="2127805" cy="44124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0295" y="3639995"/>
            <a:ext cx="1524674" cy="8298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2813" y="3626535"/>
            <a:ext cx="1863688" cy="8128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062" y="5156258"/>
            <a:ext cx="1897683" cy="60869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83300" y="5138927"/>
            <a:ext cx="1897684" cy="6086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357692">
            <a:off x="6513259" y="3161562"/>
            <a:ext cx="564183" cy="34579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244793">
            <a:off x="8843175" y="3025061"/>
            <a:ext cx="719401" cy="61255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24404">
            <a:off x="7785800" y="4377193"/>
            <a:ext cx="892201" cy="75969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685334">
            <a:off x="9397327" y="4356621"/>
            <a:ext cx="1015997" cy="86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10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0_TF66931380" id="{DC75C98B-783C-4255-87B5-0120853E11B3}" vid="{F1DCB6F4-F218-4B29-83D3-19569F209179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2F2E390-9EA7-455D-AC1E-A444746248A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для начальной школы</Template>
  <TotalTime>0</TotalTime>
  <Words>1917</Words>
  <Application>Microsoft Office PowerPoint</Application>
  <PresentationFormat>Широкоэкранный</PresentationFormat>
  <Paragraphs>334</Paragraphs>
  <Slides>36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Bookman Old Style</vt:lpstr>
      <vt:lpstr>Calibri</vt:lpstr>
      <vt:lpstr>Century Gothic</vt:lpstr>
      <vt:lpstr>Comic Sans MS</vt:lpstr>
      <vt:lpstr>Crc</vt:lpstr>
      <vt:lpstr>Crc-B</vt:lpstr>
      <vt:lpstr>Franklin Gothic Book</vt:lpstr>
      <vt:lpstr>Times New Roman</vt:lpstr>
      <vt:lpstr>Тема Office</vt:lpstr>
      <vt:lpstr>Обновленные нормативные и методические аспекты ДООП</vt:lpstr>
      <vt:lpstr>Название программы</vt:lpstr>
      <vt:lpstr>Направленности ДООП</vt:lpstr>
      <vt:lpstr>Нормативные документы</vt:lpstr>
      <vt:lpstr>Структура ДООП</vt:lpstr>
      <vt:lpstr>Титульный лист</vt:lpstr>
      <vt:lpstr>Комплекс основных характеристик</vt:lpstr>
      <vt:lpstr>Пояснительная записка ДООП</vt:lpstr>
      <vt:lpstr>Нормативно-правовая база</vt:lpstr>
      <vt:lpstr>Актуальность ДООП </vt:lpstr>
      <vt:lpstr>Воспитательный компонент ДООП</vt:lpstr>
      <vt:lpstr>Презентация PowerPoint</vt:lpstr>
      <vt:lpstr>Новизна</vt:lpstr>
      <vt:lpstr>Педагогическая целесообразность</vt:lpstr>
      <vt:lpstr>Отличительные особенности </vt:lpstr>
      <vt:lpstr>Адресат программы</vt:lpstr>
      <vt:lpstr>Объем программы и режим занятий</vt:lpstr>
      <vt:lpstr>Форма организации обучения </vt:lpstr>
      <vt:lpstr>Форма организации обучения </vt:lpstr>
      <vt:lpstr>Форма организации обучения </vt:lpstr>
      <vt:lpstr>Целеполагание </vt:lpstr>
      <vt:lpstr>Задачи программы </vt:lpstr>
      <vt:lpstr>Учебный план</vt:lpstr>
      <vt:lpstr>Содержание программы</vt:lpstr>
      <vt:lpstr>Содержание программы</vt:lpstr>
      <vt:lpstr>Календарный учебный график</vt:lpstr>
      <vt:lpstr>Комплекс организационно-педагогических условий</vt:lpstr>
      <vt:lpstr>Планируемый результат программы</vt:lpstr>
      <vt:lpstr>Условия реализации программы:</vt:lpstr>
      <vt:lpstr>Формы аттестации:</vt:lpstr>
      <vt:lpstr>Формы </vt:lpstr>
      <vt:lpstr>Оценочные материалы/КИМ:</vt:lpstr>
      <vt:lpstr>МЕТОДИЧЕСКИЕ материалы:</vt:lpstr>
      <vt:lpstr>СПИСОК ИСТОЧНИКОВ</vt:lpstr>
      <vt:lpstr>Приложение </vt:lpstr>
      <vt:lpstr>Презентация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2021-04-15T07:33:50Z</dcterms:created>
  <dcterms:modified xsi:type="dcterms:W3CDTF">2024-02-05T01:44:10Z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